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9" r:id="rId4"/>
    <p:sldId id="269" r:id="rId5"/>
    <p:sldId id="268" r:id="rId6"/>
    <p:sldId id="270" r:id="rId7"/>
    <p:sldId id="271" r:id="rId8"/>
    <p:sldId id="272" r:id="rId9"/>
    <p:sldId id="273" r:id="rId10"/>
    <p:sldId id="274" r:id="rId11"/>
    <p:sldId id="275" r:id="rId12"/>
    <p:sldId id="276" r:id="rId13"/>
    <p:sldId id="277" r:id="rId14"/>
    <p:sldId id="278" r:id="rId15"/>
    <p:sldId id="261" r:id="rId16"/>
    <p:sldId id="267" r:id="rId17"/>
    <p:sldId id="263" r:id="rId18"/>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43" autoAdjust="0"/>
    <p:restoredTop sz="99882" autoAdjust="0"/>
  </p:normalViewPr>
  <p:slideViewPr>
    <p:cSldViewPr snapToGrid="0" snapToObjects="1">
      <p:cViewPr>
        <p:scale>
          <a:sx n="150" d="100"/>
          <a:sy n="150" d="100"/>
        </p:scale>
        <p:origin x="-136" y="10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28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ECD46C-3AC9-BE4B-82BF-EA60246471D2}" type="datetimeFigureOut">
              <a:rPr lang="nb-NO" smtClean="0"/>
              <a:t>24.07.15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9C7E7-199F-AA4D-B214-EB8BEE6EBEDA}" type="slidenum">
              <a:rPr lang="nb-NO" smtClean="0"/>
              <a:t>‹#›</a:t>
            </a:fld>
            <a:endParaRPr lang="nb-NO"/>
          </a:p>
        </p:txBody>
      </p:sp>
    </p:spTree>
    <p:extLst>
      <p:ext uri="{BB962C8B-B14F-4D97-AF65-F5344CB8AC3E}">
        <p14:creationId xmlns:p14="http://schemas.microsoft.com/office/powerpoint/2010/main" val="186561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B29C7E7-199F-AA4D-B214-EB8BEE6EBEDA}" type="slidenum">
              <a:rPr lang="nb-NO" smtClean="0"/>
              <a:t>2</a:t>
            </a:fld>
            <a:endParaRPr lang="nb-NO"/>
          </a:p>
        </p:txBody>
      </p:sp>
    </p:spTree>
    <p:extLst>
      <p:ext uri="{BB962C8B-B14F-4D97-AF65-F5344CB8AC3E}">
        <p14:creationId xmlns:p14="http://schemas.microsoft.com/office/powerpoint/2010/main" val="352553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D65364C9-6049-9549-A174-9B418F7457E8}" type="datetimeFigureOut">
              <a:rPr lang="nb-NO" smtClean="0"/>
              <a:t>24.07.15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392884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5364C9-6049-9549-A174-9B418F7457E8}" type="datetimeFigureOut">
              <a:rPr lang="nb-NO" smtClean="0"/>
              <a:t>24.07.15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302969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5364C9-6049-9549-A174-9B418F7457E8}" type="datetimeFigureOut">
              <a:rPr lang="nb-NO" smtClean="0"/>
              <a:t>24.07.15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378443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5364C9-6049-9549-A174-9B418F7457E8}" type="datetimeFigureOut">
              <a:rPr lang="nb-NO" smtClean="0"/>
              <a:t>24.07.15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421552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D65364C9-6049-9549-A174-9B418F7457E8}" type="datetimeFigureOut">
              <a:rPr lang="nb-NO" smtClean="0"/>
              <a:t>24.07.15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230832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D65364C9-6049-9549-A174-9B418F7457E8}" type="datetimeFigureOut">
              <a:rPr lang="nb-NO" smtClean="0"/>
              <a:t>24.07.15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165347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D65364C9-6049-9549-A174-9B418F7457E8}" type="datetimeFigureOut">
              <a:rPr lang="nb-NO" smtClean="0"/>
              <a:t>24.07.15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349005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D65364C9-6049-9549-A174-9B418F7457E8}" type="datetimeFigureOut">
              <a:rPr lang="nb-NO" smtClean="0"/>
              <a:t>24.07.15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198677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65364C9-6049-9549-A174-9B418F7457E8}" type="datetimeFigureOut">
              <a:rPr lang="nb-NO" smtClean="0"/>
              <a:t>24.07.15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261089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65364C9-6049-9549-A174-9B418F7457E8}" type="datetimeFigureOut">
              <a:rPr lang="nb-NO" smtClean="0"/>
              <a:t>24.07.15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27644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65364C9-6049-9549-A174-9B418F7457E8}" type="datetimeFigureOut">
              <a:rPr lang="nb-NO" smtClean="0"/>
              <a:t>24.07.15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E06601-385B-B84C-9244-68265C011905}" type="slidenum">
              <a:rPr lang="nb-NO" smtClean="0"/>
              <a:t>‹#›</a:t>
            </a:fld>
            <a:endParaRPr lang="nb-NO"/>
          </a:p>
        </p:txBody>
      </p:sp>
    </p:spTree>
    <p:extLst>
      <p:ext uri="{BB962C8B-B14F-4D97-AF65-F5344CB8AC3E}">
        <p14:creationId xmlns:p14="http://schemas.microsoft.com/office/powerpoint/2010/main" val="465204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364C9-6049-9549-A174-9B418F7457E8}" type="datetimeFigureOut">
              <a:rPr lang="nb-NO" smtClean="0"/>
              <a:t>24.07.15</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06601-385B-B84C-9244-68265C011905}" type="slidenum">
              <a:rPr lang="nb-NO" smtClean="0"/>
              <a:t>‹#›</a:t>
            </a:fld>
            <a:endParaRPr lang="nb-NO"/>
          </a:p>
        </p:txBody>
      </p:sp>
    </p:spTree>
    <p:extLst>
      <p:ext uri="{BB962C8B-B14F-4D97-AF65-F5344CB8AC3E}">
        <p14:creationId xmlns:p14="http://schemas.microsoft.com/office/powerpoint/2010/main" val="24534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http://www.vesterlen.no/program" TargetMode="External"/><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http://www.vesterlen.no/program" TargetMode="External"/><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http://www.vesterlen.no/program" TargetMode="External"/><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http://www.vesterlen.no/program" TargetMode="External"/><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http://www.vesterlen.no/program" TargetMode="External"/><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2.png"/><Relationship Id="rId5" Type="http://schemas.openxmlformats.org/officeDocument/2006/relationships/hyperlink" Target="https://www.facebook.com/meetme2015/app_1499664976936020?ref=page_internal" TargetMode="External"/><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hyperlink" Target="http://www.vesterlen.no/program" TargetMode="External"/><Relationship Id="rId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png"/><Relationship Id="rId5" Type="http://schemas.openxmlformats.org/officeDocument/2006/relationships/hyperlink" Target="http://www.vesterlen.no/program" TargetMode="External"/><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http://www.vesterlen.no/program" TargetMode="External"/><Relationship Id="rId5" Type="http://schemas.openxmlformats.org/officeDocument/2006/relationships/hyperlink" Target="mailto:hm@dss.no" TargetMode="External"/><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http://www.vesterlen.no/program" TargetMode="External"/><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http://www.vesterlen.no/program" TargetMode="External"/><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4010526" y="2528064"/>
            <a:ext cx="5133473" cy="432993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dirty="0"/>
          </a:p>
        </p:txBody>
      </p:sp>
      <p:sp>
        <p:nvSpPr>
          <p:cNvPr id="2" name="Tittel 1"/>
          <p:cNvSpPr>
            <a:spLocks noGrp="1"/>
          </p:cNvSpPr>
          <p:nvPr>
            <p:ph type="ctrTitle"/>
          </p:nvPr>
        </p:nvSpPr>
        <p:spPr>
          <a:xfrm>
            <a:off x="4278224" y="2671568"/>
            <a:ext cx="4704909" cy="622107"/>
          </a:xfrm>
        </p:spPr>
        <p:txBody>
          <a:bodyPr>
            <a:noAutofit/>
          </a:bodyPr>
          <a:lstStyle/>
          <a:p>
            <a:pPr algn="l"/>
            <a:r>
              <a:rPr lang="nb-NO" sz="2400" dirty="0" smtClean="0"/>
              <a:t>Infopakke oppdatert </a:t>
            </a:r>
            <a:r>
              <a:rPr lang="nb-NO" sz="2400" dirty="0" smtClean="0">
                <a:solidFill>
                  <a:srgbClr val="0000FF"/>
                </a:solidFill>
              </a:rPr>
              <a:t>pr</a:t>
            </a:r>
            <a:r>
              <a:rPr lang="nb-NO" sz="2400" dirty="0" smtClean="0">
                <a:solidFill>
                  <a:srgbClr val="0000FF"/>
                </a:solidFill>
              </a:rPr>
              <a:t>.22.</a:t>
            </a:r>
            <a:r>
              <a:rPr lang="nb-NO" sz="2400" dirty="0" smtClean="0">
                <a:solidFill>
                  <a:srgbClr val="0000FF"/>
                </a:solidFill>
              </a:rPr>
              <a:t>juli</a:t>
            </a:r>
            <a:endParaRPr lang="nb-NO" sz="2400" dirty="0">
              <a:solidFill>
                <a:srgbClr val="0000FF"/>
              </a:solidFill>
            </a:endParaRPr>
          </a:p>
        </p:txBody>
      </p:sp>
      <p:sp>
        <p:nvSpPr>
          <p:cNvPr id="10" name="TekstSylinder 9"/>
          <p:cNvSpPr txBox="1"/>
          <p:nvPr/>
        </p:nvSpPr>
        <p:spPr>
          <a:xfrm>
            <a:off x="4278224" y="3558416"/>
            <a:ext cx="4612546" cy="2308324"/>
          </a:xfrm>
          <a:prstGeom prst="rect">
            <a:avLst/>
          </a:prstGeom>
          <a:noFill/>
        </p:spPr>
        <p:txBody>
          <a:bodyPr wrap="square" rtlCol="0">
            <a:spAutoFit/>
          </a:bodyPr>
          <a:lstStyle/>
          <a:p>
            <a:r>
              <a:rPr lang="nb-NO" sz="1200" dirty="0" smtClean="0"/>
              <a:t>NÅR: 		</a:t>
            </a:r>
            <a:r>
              <a:rPr lang="nb-NO" sz="1200" i="1" dirty="0" smtClean="0">
                <a:solidFill>
                  <a:srgbClr val="FF0000"/>
                </a:solidFill>
              </a:rPr>
              <a:t>NYHET: </a:t>
            </a:r>
            <a:r>
              <a:rPr lang="nb-NO" sz="1200" dirty="0" smtClean="0"/>
              <a:t>Stab (frivillig) fra onsdag 29.juli</a:t>
            </a:r>
          </a:p>
          <a:p>
            <a:r>
              <a:rPr lang="nb-NO" sz="1200" dirty="0"/>
              <a:t>	</a:t>
            </a:r>
            <a:r>
              <a:rPr lang="nb-NO" sz="1200" dirty="0" smtClean="0"/>
              <a:t>	</a:t>
            </a:r>
            <a:r>
              <a:rPr lang="nb-NO" sz="1200" dirty="0" smtClean="0"/>
              <a:t>Patruljeførere </a:t>
            </a:r>
            <a:r>
              <a:rPr lang="nb-NO" sz="1200" dirty="0" smtClean="0"/>
              <a:t>fredag 31</a:t>
            </a:r>
            <a:r>
              <a:rPr lang="nb-NO" sz="1200" dirty="0" smtClean="0"/>
              <a:t>.</a:t>
            </a:r>
          </a:p>
          <a:p>
            <a:r>
              <a:rPr lang="nb-NO" sz="1200" dirty="0" smtClean="0"/>
              <a:t> </a:t>
            </a:r>
            <a:r>
              <a:rPr lang="nb-NO" sz="1200" dirty="0"/>
              <a:t>	</a:t>
            </a:r>
            <a:r>
              <a:rPr lang="nb-NO" sz="1200" dirty="0" smtClean="0"/>
              <a:t>	Alle andre </a:t>
            </a:r>
            <a:r>
              <a:rPr lang="nb-NO" sz="1200" dirty="0"/>
              <a:t>l</a:t>
            </a:r>
            <a:r>
              <a:rPr lang="nb-NO" sz="1200" dirty="0" smtClean="0"/>
              <a:t>ørdag 1 – lørdag 8. august 2015</a:t>
            </a:r>
          </a:p>
          <a:p>
            <a:endParaRPr lang="nb-NO" sz="1200" dirty="0" smtClean="0"/>
          </a:p>
          <a:p>
            <a:r>
              <a:rPr lang="nb-NO" sz="1200" dirty="0" smtClean="0"/>
              <a:t>TA PÅ:		Speiderskjerf </a:t>
            </a:r>
          </a:p>
          <a:p>
            <a:endParaRPr lang="nb-NO" sz="1200" dirty="0" smtClean="0"/>
          </a:p>
          <a:p>
            <a:r>
              <a:rPr lang="nb-NO" sz="1200" dirty="0" smtClean="0"/>
              <a:t>INFO:		Ivar A. Nøttestad, tlf. 950 31 101 </a:t>
            </a:r>
            <a:r>
              <a:rPr lang="nb-NO" sz="1200" dirty="0" err="1" smtClean="0"/>
              <a:t>post@vesterlen.no</a:t>
            </a:r>
            <a:endParaRPr lang="nb-NO" sz="1200" dirty="0"/>
          </a:p>
          <a:p>
            <a:r>
              <a:rPr lang="nb-NO" sz="1200" dirty="0" smtClean="0"/>
              <a:t>LEIRSJEF:	Torstein Hafsøe</a:t>
            </a:r>
          </a:p>
          <a:p>
            <a:endParaRPr lang="nb-NO" sz="1200" dirty="0"/>
          </a:p>
          <a:p>
            <a:r>
              <a:rPr lang="nb-NO" sz="1200" dirty="0" smtClean="0"/>
              <a:t>Leirens adresse: Speiderkretsleir, Foreneset 3, 4100 Jørpeland</a:t>
            </a:r>
          </a:p>
          <a:p>
            <a:r>
              <a:rPr lang="nb-NO" sz="1200" dirty="0" smtClean="0"/>
              <a:t>Leiren telefonnummer (i leiruken) 916 57 015. </a:t>
            </a:r>
            <a:endParaRPr lang="nb-NO" sz="1200" dirty="0"/>
          </a:p>
          <a:p>
            <a:r>
              <a:rPr lang="nb-NO" sz="1200" dirty="0" smtClean="0"/>
              <a:t>Det blir bankterminal i kiosk og til annen betaling.</a:t>
            </a:r>
            <a:endParaRPr lang="nb-NO" sz="1200" dirty="0"/>
          </a:p>
        </p:txBody>
      </p:sp>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pic>
        <p:nvPicPr>
          <p:cNvPr id="32" name="Bilde 31"/>
          <p:cNvPicPr>
            <a:picLocks noChangeAspect="1"/>
          </p:cNvPicPr>
          <p:nvPr/>
        </p:nvPicPr>
        <p:blipFill>
          <a:blip r:embed="rId4"/>
          <a:stretch>
            <a:fillRect/>
          </a:stretch>
        </p:blipFill>
        <p:spPr>
          <a:xfrm>
            <a:off x="151244" y="2937114"/>
            <a:ext cx="3859281" cy="3558948"/>
          </a:xfrm>
          <a:prstGeom prst="rect">
            <a:avLst/>
          </a:prstGeom>
        </p:spPr>
      </p:pic>
    </p:spTree>
    <p:extLst>
      <p:ext uri="{BB962C8B-B14F-4D97-AF65-F5344CB8AC3E}">
        <p14:creationId xmlns:p14="http://schemas.microsoft.com/office/powerpoint/2010/main" val="23346703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4010526" y="2528064"/>
            <a:ext cx="5133473" cy="432993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dirty="0"/>
          </a:p>
        </p:txBody>
      </p:sp>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9" name="Tittel 1"/>
          <p:cNvSpPr txBox="1">
            <a:spLocks/>
          </p:cNvSpPr>
          <p:nvPr/>
        </p:nvSpPr>
        <p:spPr>
          <a:xfrm>
            <a:off x="158207" y="2693928"/>
            <a:ext cx="3499393" cy="622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000" dirty="0" smtClean="0"/>
              <a:t>Tirsdag 4.august</a:t>
            </a:r>
          </a:p>
        </p:txBody>
      </p:sp>
      <p:sp>
        <p:nvSpPr>
          <p:cNvPr id="11" name="TekstSylinder 10"/>
          <p:cNvSpPr txBox="1"/>
          <p:nvPr/>
        </p:nvSpPr>
        <p:spPr>
          <a:xfrm>
            <a:off x="158207" y="3248302"/>
            <a:ext cx="3852319" cy="430887"/>
          </a:xfrm>
          <a:prstGeom prst="rect">
            <a:avLst/>
          </a:prstGeom>
          <a:noFill/>
        </p:spPr>
        <p:txBody>
          <a:bodyPr wrap="square" rtlCol="0">
            <a:spAutoFit/>
          </a:bodyPr>
          <a:lstStyle/>
          <a:p>
            <a:r>
              <a:rPr lang="nb-NO" sz="1100" dirty="0"/>
              <a:t>Se oppdatert dagsprogram med klokkeslett på</a:t>
            </a:r>
          </a:p>
          <a:p>
            <a:r>
              <a:rPr lang="nb-NO" sz="1100" dirty="0">
                <a:hlinkClick r:id="rId4"/>
              </a:rPr>
              <a:t>http://www.vesterlen.no/program</a:t>
            </a:r>
            <a:r>
              <a:rPr lang="nb-NO" sz="1100" dirty="0"/>
              <a:t> </a:t>
            </a:r>
            <a:endParaRPr lang="nb-NO" sz="1100" dirty="0"/>
          </a:p>
        </p:txBody>
      </p:sp>
      <p:pic>
        <p:nvPicPr>
          <p:cNvPr id="3" name="Bilde 2" descr="Skjermbilde 2015-05-10 kl. 11.04.3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72250" y="4097866"/>
            <a:ext cx="2392008" cy="2607733"/>
          </a:xfrm>
          <a:prstGeom prst="rect">
            <a:avLst/>
          </a:prstGeom>
        </p:spPr>
      </p:pic>
      <p:sp>
        <p:nvSpPr>
          <p:cNvPr id="12" name="TekstSylinder 11"/>
          <p:cNvSpPr txBox="1"/>
          <p:nvPr/>
        </p:nvSpPr>
        <p:spPr>
          <a:xfrm>
            <a:off x="4114800" y="2803994"/>
            <a:ext cx="4851399" cy="1277273"/>
          </a:xfrm>
          <a:prstGeom prst="rect">
            <a:avLst/>
          </a:prstGeom>
          <a:noFill/>
        </p:spPr>
        <p:txBody>
          <a:bodyPr wrap="square" rtlCol="0">
            <a:spAutoFit/>
          </a:bodyPr>
          <a:lstStyle/>
          <a:p>
            <a:r>
              <a:rPr lang="nb-NO" sz="1100" dirty="0" smtClean="0"/>
              <a:t>Tirsdag drar patruljene ut på haik. Husk utstyr som kartmapper, stormkjøkken og </a:t>
            </a:r>
            <a:r>
              <a:rPr lang="nb-NO" sz="1100" dirty="0" err="1" smtClean="0"/>
              <a:t>tarp</a:t>
            </a:r>
            <a:r>
              <a:rPr lang="nb-NO" sz="1100" dirty="0" smtClean="0"/>
              <a:t>. Det er pr. i dag 44 patruljer som skal på haik. Hvem som skal gå hvilke ruter avklares i løpet av søndag på leiren. </a:t>
            </a:r>
          </a:p>
          <a:p>
            <a:endParaRPr lang="nb-NO" sz="1100" dirty="0"/>
          </a:p>
          <a:p>
            <a:r>
              <a:rPr lang="nb-NO" sz="1100" dirty="0" smtClean="0"/>
              <a:t>Meet me aktivitet for ledere ved at noen tropper inviterer andre ledere på middag denne dagen. </a:t>
            </a:r>
          </a:p>
          <a:p>
            <a:endParaRPr lang="nb-NO" sz="1100" dirty="0"/>
          </a:p>
        </p:txBody>
      </p:sp>
    </p:spTree>
    <p:extLst>
      <p:ext uri="{BB962C8B-B14F-4D97-AF65-F5344CB8AC3E}">
        <p14:creationId xmlns:p14="http://schemas.microsoft.com/office/powerpoint/2010/main" val="279817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4010526" y="2528064"/>
            <a:ext cx="5133473" cy="432993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dirty="0"/>
          </a:p>
        </p:txBody>
      </p:sp>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9" name="Tittel 1"/>
          <p:cNvSpPr txBox="1">
            <a:spLocks/>
          </p:cNvSpPr>
          <p:nvPr/>
        </p:nvSpPr>
        <p:spPr>
          <a:xfrm>
            <a:off x="158207" y="2693928"/>
            <a:ext cx="3499393" cy="622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000" dirty="0" smtClean="0"/>
              <a:t>Onsdag 4.august</a:t>
            </a:r>
          </a:p>
        </p:txBody>
      </p:sp>
      <p:sp>
        <p:nvSpPr>
          <p:cNvPr id="11" name="TekstSylinder 10"/>
          <p:cNvSpPr txBox="1"/>
          <p:nvPr/>
        </p:nvSpPr>
        <p:spPr>
          <a:xfrm>
            <a:off x="158207" y="3248302"/>
            <a:ext cx="3852319" cy="430887"/>
          </a:xfrm>
          <a:prstGeom prst="rect">
            <a:avLst/>
          </a:prstGeom>
          <a:noFill/>
        </p:spPr>
        <p:txBody>
          <a:bodyPr wrap="square" rtlCol="0">
            <a:spAutoFit/>
          </a:bodyPr>
          <a:lstStyle/>
          <a:p>
            <a:r>
              <a:rPr lang="nb-NO" sz="1100" dirty="0"/>
              <a:t>Se oppdatert dagsprogram med klokkeslett på</a:t>
            </a:r>
          </a:p>
          <a:p>
            <a:r>
              <a:rPr lang="nb-NO" sz="1100" dirty="0">
                <a:hlinkClick r:id="rId4"/>
              </a:rPr>
              <a:t>http://www.vesterlen.no/program</a:t>
            </a:r>
            <a:r>
              <a:rPr lang="nb-NO" sz="1100" dirty="0"/>
              <a:t> </a:t>
            </a:r>
            <a:endParaRPr lang="nb-NO" sz="1100" dirty="0"/>
          </a:p>
        </p:txBody>
      </p:sp>
      <p:pic>
        <p:nvPicPr>
          <p:cNvPr id="3" name="Bilde 2" descr="Skjermbilde 2015-05-10 kl. 11.03.5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53199" y="4305480"/>
            <a:ext cx="2497667" cy="2471513"/>
          </a:xfrm>
          <a:prstGeom prst="rect">
            <a:avLst/>
          </a:prstGeom>
        </p:spPr>
      </p:pic>
      <p:sp>
        <p:nvSpPr>
          <p:cNvPr id="8" name="TekstSylinder 7"/>
          <p:cNvSpPr txBox="1"/>
          <p:nvPr/>
        </p:nvSpPr>
        <p:spPr>
          <a:xfrm>
            <a:off x="4127499" y="2778942"/>
            <a:ext cx="4851399" cy="1107996"/>
          </a:xfrm>
          <a:prstGeom prst="rect">
            <a:avLst/>
          </a:prstGeom>
          <a:noFill/>
        </p:spPr>
        <p:txBody>
          <a:bodyPr wrap="square" rtlCol="0">
            <a:spAutoFit/>
          </a:bodyPr>
          <a:lstStyle/>
          <a:p>
            <a:r>
              <a:rPr lang="nb-NO" sz="1100" dirty="0" smtClean="0"/>
              <a:t>Onsdag kommer patruljene hjem fra haik.</a:t>
            </a:r>
          </a:p>
          <a:p>
            <a:endParaRPr lang="nb-NO" sz="1100" dirty="0"/>
          </a:p>
          <a:p>
            <a:r>
              <a:rPr lang="nb-NO" sz="1100" dirty="0" smtClean="0"/>
              <a:t>Lederne står klar med en god lunsj (pannekaker?) når patruljene kommer tilbake</a:t>
            </a:r>
          </a:p>
          <a:p>
            <a:endParaRPr lang="nb-NO" sz="1100" dirty="0"/>
          </a:p>
          <a:p>
            <a:r>
              <a:rPr lang="nb-NO" sz="1100" dirty="0" smtClean="0"/>
              <a:t> Troppene blir koblet sammen og har naboleirbål</a:t>
            </a:r>
          </a:p>
          <a:p>
            <a:endParaRPr lang="nb-NO" sz="1100" dirty="0"/>
          </a:p>
        </p:txBody>
      </p:sp>
    </p:spTree>
    <p:extLst>
      <p:ext uri="{BB962C8B-B14F-4D97-AF65-F5344CB8AC3E}">
        <p14:creationId xmlns:p14="http://schemas.microsoft.com/office/powerpoint/2010/main" val="10486373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4010526" y="2528064"/>
            <a:ext cx="5133473" cy="432993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dirty="0"/>
          </a:p>
        </p:txBody>
      </p:sp>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9" name="Tittel 1"/>
          <p:cNvSpPr txBox="1">
            <a:spLocks/>
          </p:cNvSpPr>
          <p:nvPr/>
        </p:nvSpPr>
        <p:spPr>
          <a:xfrm>
            <a:off x="158207" y="2693928"/>
            <a:ext cx="3499393" cy="622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000" dirty="0" smtClean="0"/>
              <a:t>Torsdag 6.august</a:t>
            </a:r>
          </a:p>
        </p:txBody>
      </p:sp>
      <p:sp>
        <p:nvSpPr>
          <p:cNvPr id="11" name="TekstSylinder 10"/>
          <p:cNvSpPr txBox="1"/>
          <p:nvPr/>
        </p:nvSpPr>
        <p:spPr>
          <a:xfrm>
            <a:off x="158207" y="3248302"/>
            <a:ext cx="3852319" cy="430887"/>
          </a:xfrm>
          <a:prstGeom prst="rect">
            <a:avLst/>
          </a:prstGeom>
          <a:noFill/>
        </p:spPr>
        <p:txBody>
          <a:bodyPr wrap="square" rtlCol="0">
            <a:spAutoFit/>
          </a:bodyPr>
          <a:lstStyle/>
          <a:p>
            <a:r>
              <a:rPr lang="nb-NO" sz="1100" dirty="0"/>
              <a:t>Se oppdatert dagsprogram med klokkeslett på</a:t>
            </a:r>
          </a:p>
          <a:p>
            <a:r>
              <a:rPr lang="nb-NO" sz="1100" dirty="0">
                <a:hlinkClick r:id="rId4"/>
              </a:rPr>
              <a:t>http://www.vesterlen.no/program</a:t>
            </a:r>
            <a:r>
              <a:rPr lang="nb-NO" sz="1100" dirty="0"/>
              <a:t> </a:t>
            </a:r>
            <a:endParaRPr lang="nb-NO" sz="1100" dirty="0"/>
          </a:p>
        </p:txBody>
      </p:sp>
      <p:pic>
        <p:nvPicPr>
          <p:cNvPr id="2" name="Bilde 1" descr="Skjermbilde 2015-05-10 kl. 11.36.2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66933" y="4105416"/>
            <a:ext cx="2641150" cy="2591717"/>
          </a:xfrm>
          <a:prstGeom prst="rect">
            <a:avLst/>
          </a:prstGeom>
        </p:spPr>
      </p:pic>
      <p:sp>
        <p:nvSpPr>
          <p:cNvPr id="8" name="TekstSylinder 7"/>
          <p:cNvSpPr txBox="1"/>
          <p:nvPr/>
        </p:nvSpPr>
        <p:spPr>
          <a:xfrm>
            <a:off x="4114800" y="2803994"/>
            <a:ext cx="4851399" cy="938719"/>
          </a:xfrm>
          <a:prstGeom prst="rect">
            <a:avLst/>
          </a:prstGeom>
          <a:noFill/>
        </p:spPr>
        <p:txBody>
          <a:bodyPr wrap="square" rtlCol="0">
            <a:spAutoFit/>
          </a:bodyPr>
          <a:lstStyle/>
          <a:p>
            <a:r>
              <a:rPr lang="nb-NO" sz="1100" dirty="0" smtClean="0"/>
              <a:t>Torsdag blir det samarbeidsaktiviteter på formiddagen. </a:t>
            </a:r>
          </a:p>
          <a:p>
            <a:endParaRPr lang="nb-NO" sz="1100" dirty="0"/>
          </a:p>
          <a:p>
            <a:r>
              <a:rPr lang="nb-NO" sz="1100" dirty="0" smtClean="0"/>
              <a:t>På ettermiddagen er det de patruljen som var vertskap søndag som er gjester og motsatt. </a:t>
            </a:r>
          </a:p>
          <a:p>
            <a:endParaRPr lang="nb-NO" sz="1100" dirty="0"/>
          </a:p>
        </p:txBody>
      </p:sp>
    </p:spTree>
    <p:extLst>
      <p:ext uri="{BB962C8B-B14F-4D97-AF65-F5344CB8AC3E}">
        <p14:creationId xmlns:p14="http://schemas.microsoft.com/office/powerpoint/2010/main" val="7947230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4010526" y="2528064"/>
            <a:ext cx="5133473" cy="432993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dirty="0"/>
          </a:p>
        </p:txBody>
      </p:sp>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9" name="Tittel 1"/>
          <p:cNvSpPr txBox="1">
            <a:spLocks/>
          </p:cNvSpPr>
          <p:nvPr/>
        </p:nvSpPr>
        <p:spPr>
          <a:xfrm>
            <a:off x="158207" y="2693928"/>
            <a:ext cx="3499393" cy="622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000" dirty="0" smtClean="0"/>
              <a:t>Fredag 7.august</a:t>
            </a:r>
          </a:p>
        </p:txBody>
      </p:sp>
      <p:sp>
        <p:nvSpPr>
          <p:cNvPr id="11" name="TekstSylinder 10"/>
          <p:cNvSpPr txBox="1"/>
          <p:nvPr/>
        </p:nvSpPr>
        <p:spPr>
          <a:xfrm>
            <a:off x="158207" y="3248302"/>
            <a:ext cx="3852319" cy="430887"/>
          </a:xfrm>
          <a:prstGeom prst="rect">
            <a:avLst/>
          </a:prstGeom>
          <a:noFill/>
        </p:spPr>
        <p:txBody>
          <a:bodyPr wrap="square" rtlCol="0">
            <a:spAutoFit/>
          </a:bodyPr>
          <a:lstStyle/>
          <a:p>
            <a:r>
              <a:rPr lang="nb-NO" sz="1100" dirty="0"/>
              <a:t>Se oppdatert dagsprogram med klokkeslett på</a:t>
            </a:r>
          </a:p>
          <a:p>
            <a:r>
              <a:rPr lang="nb-NO" sz="1100" dirty="0">
                <a:hlinkClick r:id="rId4"/>
              </a:rPr>
              <a:t>http://www.vesterlen.no/program</a:t>
            </a:r>
            <a:r>
              <a:rPr lang="nb-NO" sz="1100" dirty="0"/>
              <a:t> </a:t>
            </a:r>
            <a:endParaRPr lang="nb-NO" sz="1100" dirty="0"/>
          </a:p>
        </p:txBody>
      </p:sp>
      <p:pic>
        <p:nvPicPr>
          <p:cNvPr id="8" name="Bilde 7" descr="Skjermbilde 2015-05-10 kl. 11.03.2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53742" y="4254721"/>
            <a:ext cx="2305050" cy="2446426"/>
          </a:xfrm>
          <a:prstGeom prst="rect">
            <a:avLst/>
          </a:prstGeom>
        </p:spPr>
      </p:pic>
      <p:sp>
        <p:nvSpPr>
          <p:cNvPr id="10" name="TekstSylinder 9"/>
          <p:cNvSpPr txBox="1"/>
          <p:nvPr/>
        </p:nvSpPr>
        <p:spPr>
          <a:xfrm>
            <a:off x="4114800" y="2803994"/>
            <a:ext cx="4851399" cy="600164"/>
          </a:xfrm>
          <a:prstGeom prst="rect">
            <a:avLst/>
          </a:prstGeom>
          <a:noFill/>
        </p:spPr>
        <p:txBody>
          <a:bodyPr wrap="square" rtlCol="0">
            <a:spAutoFit/>
          </a:bodyPr>
          <a:lstStyle/>
          <a:p>
            <a:r>
              <a:rPr lang="nb-NO" sz="1100" dirty="0" smtClean="0"/>
              <a:t>Fredag er mulighet for tur til Heiahorn og samarbeids aktiviteter. På ettermiddag er det finaler i bl.a. hinderløp og volleyball.  </a:t>
            </a:r>
          </a:p>
          <a:p>
            <a:endParaRPr lang="nb-NO" sz="1100" dirty="0"/>
          </a:p>
        </p:txBody>
      </p:sp>
    </p:spTree>
    <p:extLst>
      <p:ext uri="{BB962C8B-B14F-4D97-AF65-F5344CB8AC3E}">
        <p14:creationId xmlns:p14="http://schemas.microsoft.com/office/powerpoint/2010/main" val="2694884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4010526" y="2528064"/>
            <a:ext cx="5133473" cy="432993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dirty="0"/>
          </a:p>
        </p:txBody>
      </p:sp>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9" name="Tittel 1"/>
          <p:cNvSpPr txBox="1">
            <a:spLocks/>
          </p:cNvSpPr>
          <p:nvPr/>
        </p:nvSpPr>
        <p:spPr>
          <a:xfrm>
            <a:off x="158207" y="2693928"/>
            <a:ext cx="3499393" cy="622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000" dirty="0" smtClean="0"/>
              <a:t>Lørdag 8.august</a:t>
            </a:r>
          </a:p>
        </p:txBody>
      </p:sp>
      <p:sp>
        <p:nvSpPr>
          <p:cNvPr id="11" name="TekstSylinder 10"/>
          <p:cNvSpPr txBox="1"/>
          <p:nvPr/>
        </p:nvSpPr>
        <p:spPr>
          <a:xfrm>
            <a:off x="158208" y="3248302"/>
            <a:ext cx="3558660" cy="2800766"/>
          </a:xfrm>
          <a:prstGeom prst="rect">
            <a:avLst/>
          </a:prstGeom>
          <a:noFill/>
        </p:spPr>
        <p:txBody>
          <a:bodyPr wrap="square" rtlCol="0">
            <a:spAutoFit/>
          </a:bodyPr>
          <a:lstStyle/>
          <a:p>
            <a:r>
              <a:rPr lang="nb-NO" sz="1100" dirty="0" smtClean="0"/>
              <a:t>07.30	Revelje	</a:t>
            </a:r>
          </a:p>
          <a:p>
            <a:r>
              <a:rPr lang="nb-NO" sz="1100" dirty="0" smtClean="0"/>
              <a:t>08.00	Flaggheis - på troppsområde 		</a:t>
            </a:r>
          </a:p>
          <a:p>
            <a:r>
              <a:rPr lang="nb-NO" sz="1100" dirty="0" smtClean="0"/>
              <a:t>08.15	Frokost - felles</a:t>
            </a:r>
          </a:p>
          <a:p>
            <a:r>
              <a:rPr lang="nb-NO" sz="1100" dirty="0" smtClean="0"/>
              <a:t>	- Vi pakker og drar hjem</a:t>
            </a:r>
          </a:p>
          <a:p>
            <a:r>
              <a:rPr lang="nb-NO" sz="1100" dirty="0" smtClean="0"/>
              <a:t>	- Inspeksjon av leirområdet før avreise (ved stab)</a:t>
            </a:r>
          </a:p>
          <a:p>
            <a:endParaRPr lang="nb-NO" sz="1100" dirty="0" smtClean="0"/>
          </a:p>
          <a:p>
            <a:r>
              <a:rPr lang="nb-NO" sz="1100" dirty="0" smtClean="0"/>
              <a:t>Ca.15.00  Avreise alle vi over 16 år. Felles buss til Tau. </a:t>
            </a:r>
          </a:p>
          <a:p>
            <a:endParaRPr lang="nb-NO" sz="1100" dirty="0" smtClean="0"/>
          </a:p>
          <a:p>
            <a:r>
              <a:rPr lang="nb-NO" sz="1100" b="1" i="1" dirty="0" smtClean="0">
                <a:solidFill>
                  <a:srgbClr val="FF0000"/>
                </a:solidFill>
              </a:rPr>
              <a:t>OBS! </a:t>
            </a:r>
            <a:r>
              <a:rPr lang="nb-NO" sz="1100" dirty="0" smtClean="0"/>
              <a:t>Viktig og huske at alle vi over 16 år har et felles ansvar for at leirstedet blir levert tilbake i like god stand som da vi kom. Ny leietakere kommer søndag. Troppsleder tar ansvar for å få speiderne hjem tidligere på dagen.</a:t>
            </a:r>
          </a:p>
          <a:p>
            <a:endParaRPr lang="nb-NO" sz="1100" dirty="0"/>
          </a:p>
          <a:p>
            <a:r>
              <a:rPr lang="nb-NO" sz="1100" dirty="0"/>
              <a:t>Se oppdatert dagsprogram med klokkeslett på</a:t>
            </a:r>
          </a:p>
          <a:p>
            <a:r>
              <a:rPr lang="nb-NO" sz="1100" dirty="0">
                <a:hlinkClick r:id="rId4"/>
              </a:rPr>
              <a:t>http://www.vesterlen.no/program</a:t>
            </a:r>
            <a:r>
              <a:rPr lang="nb-NO" sz="1100" dirty="0"/>
              <a:t> </a:t>
            </a:r>
          </a:p>
          <a:p>
            <a:endParaRPr lang="nb-NO" sz="1100" dirty="0"/>
          </a:p>
        </p:txBody>
      </p:sp>
    </p:spTree>
    <p:extLst>
      <p:ext uri="{BB962C8B-B14F-4D97-AF65-F5344CB8AC3E}">
        <p14:creationId xmlns:p14="http://schemas.microsoft.com/office/powerpoint/2010/main" val="32329287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p:cNvPicPr>
            <a:picLocks noChangeAspect="1"/>
          </p:cNvPicPr>
          <p:nvPr/>
        </p:nvPicPr>
        <p:blipFill>
          <a:blip r:embed="rId2"/>
          <a:stretch>
            <a:fillRect/>
          </a:stretch>
        </p:blipFill>
        <p:spPr>
          <a:xfrm>
            <a:off x="0" y="1958779"/>
            <a:ext cx="10124041" cy="569285"/>
          </a:xfrm>
          <a:prstGeom prst="rect">
            <a:avLst/>
          </a:prstGeom>
        </p:spPr>
      </p:pic>
      <p:sp>
        <p:nvSpPr>
          <p:cNvPr id="23" name="TekstSylinder 22"/>
          <p:cNvSpPr txBox="1"/>
          <p:nvPr/>
        </p:nvSpPr>
        <p:spPr>
          <a:xfrm>
            <a:off x="219798" y="2595365"/>
            <a:ext cx="3657935" cy="4278093"/>
          </a:xfrm>
          <a:prstGeom prst="rect">
            <a:avLst/>
          </a:prstGeom>
          <a:noFill/>
        </p:spPr>
        <p:txBody>
          <a:bodyPr wrap="square" rtlCol="0">
            <a:spAutoFit/>
          </a:bodyPr>
          <a:lstStyle/>
          <a:p>
            <a:r>
              <a:rPr lang="nb-NO" sz="2000" dirty="0" smtClean="0"/>
              <a:t>Patruljeområde </a:t>
            </a:r>
            <a:r>
              <a:rPr lang="nb-NO" sz="1100" dirty="0" smtClean="0"/>
              <a:t>(ca.70-100 kvm)</a:t>
            </a:r>
            <a:r>
              <a:rPr lang="nb-NO" sz="2000" dirty="0" smtClean="0"/>
              <a:t>:</a:t>
            </a:r>
            <a:endParaRPr lang="nb-NO" sz="2000" dirty="0" smtClean="0"/>
          </a:p>
          <a:p>
            <a:r>
              <a:rPr lang="nb-NO" sz="1200" dirty="0" smtClean="0"/>
              <a:t>Bord</a:t>
            </a:r>
            <a:r>
              <a:rPr lang="nb-NO" sz="1200" dirty="0"/>
              <a:t>/</a:t>
            </a:r>
            <a:r>
              <a:rPr lang="nb-NO" sz="1200" dirty="0" smtClean="0"/>
              <a:t>benker m/presenning/</a:t>
            </a:r>
            <a:r>
              <a:rPr lang="nb-NO" sz="1200" dirty="0" err="1" smtClean="0"/>
              <a:t>tarp</a:t>
            </a:r>
            <a:r>
              <a:rPr lang="nb-NO" sz="1200" dirty="0" smtClean="0"/>
              <a:t> tak.</a:t>
            </a:r>
            <a:endParaRPr lang="nb-NO" sz="1200" dirty="0"/>
          </a:p>
          <a:p>
            <a:r>
              <a:rPr lang="nb-NO" sz="1200" dirty="0"/>
              <a:t>Gjerde </a:t>
            </a:r>
            <a:r>
              <a:rPr lang="nb-NO" sz="1200" dirty="0" smtClean="0"/>
              <a:t>m/inngang</a:t>
            </a:r>
            <a:endParaRPr lang="nb-NO" sz="1200" dirty="0"/>
          </a:p>
          <a:p>
            <a:r>
              <a:rPr lang="nb-NO" sz="1200" dirty="0"/>
              <a:t>1 </a:t>
            </a:r>
            <a:r>
              <a:rPr lang="nb-NO" sz="1200" dirty="0" smtClean="0"/>
              <a:t>Telt (2 små)</a:t>
            </a:r>
            <a:endParaRPr lang="nb-NO" sz="1200" dirty="0"/>
          </a:p>
          <a:p>
            <a:r>
              <a:rPr lang="nb-NO" sz="1200" dirty="0" smtClean="0"/>
              <a:t>Kokeplass gass (ikke bål på patruljeområde)</a:t>
            </a:r>
            <a:endParaRPr lang="nb-NO" sz="1200" dirty="0"/>
          </a:p>
          <a:p>
            <a:r>
              <a:rPr lang="nb-NO" sz="1200" dirty="0" smtClean="0"/>
              <a:t>Oppvaskplass</a:t>
            </a:r>
          </a:p>
          <a:p>
            <a:r>
              <a:rPr lang="nb-NO" sz="1200" dirty="0" smtClean="0"/>
              <a:t>Vaskevannsfat</a:t>
            </a:r>
            <a:endParaRPr lang="nb-NO" sz="1200" dirty="0"/>
          </a:p>
          <a:p>
            <a:r>
              <a:rPr lang="nb-NO" sz="1200" dirty="0"/>
              <a:t>Tørkestativ</a:t>
            </a:r>
          </a:p>
          <a:p>
            <a:r>
              <a:rPr lang="nb-NO" sz="1200" dirty="0" smtClean="0"/>
              <a:t>Boss sekker (kan kjøpes i kiosken)</a:t>
            </a:r>
          </a:p>
          <a:p>
            <a:r>
              <a:rPr lang="nb-NO" sz="1200" dirty="0"/>
              <a:t>B</a:t>
            </a:r>
            <a:r>
              <a:rPr lang="nb-NO" sz="1200" dirty="0" smtClean="0"/>
              <a:t>rødposer (kan kjøpes i kiosken)</a:t>
            </a:r>
          </a:p>
          <a:p>
            <a:r>
              <a:rPr lang="nb-NO" sz="1200" dirty="0" smtClean="0"/>
              <a:t>1 Boks m/lokk til mat som alltid er på patruljeområde </a:t>
            </a:r>
            <a:endParaRPr lang="nb-NO" sz="1200" dirty="0"/>
          </a:p>
          <a:p>
            <a:r>
              <a:rPr lang="nb-NO" sz="1200" b="1" dirty="0" smtClean="0">
                <a:solidFill>
                  <a:srgbClr val="FF0000"/>
                </a:solidFill>
              </a:rPr>
              <a:t>1 Kasse til mat som leveres matutlevering for påfyll </a:t>
            </a:r>
            <a:r>
              <a:rPr lang="nb-NO" sz="1200" b="1" dirty="0" smtClean="0">
                <a:solidFill>
                  <a:srgbClr val="FF0000"/>
                </a:solidFill>
              </a:rPr>
              <a:t>av middag hver dag etter frokost </a:t>
            </a:r>
            <a:r>
              <a:rPr lang="nb-NO" sz="1200" b="1" dirty="0" smtClean="0">
                <a:solidFill>
                  <a:srgbClr val="FF0000"/>
                </a:solidFill>
              </a:rPr>
              <a:t>(grønn sammenleggbar kasse er flott)</a:t>
            </a:r>
          </a:p>
          <a:p>
            <a:r>
              <a:rPr lang="nb-NO" sz="1200" dirty="0" smtClean="0"/>
              <a:t>Til </a:t>
            </a:r>
            <a:r>
              <a:rPr lang="nb-NO" sz="1200" dirty="0" smtClean="0"/>
              <a:t>haik:</a:t>
            </a:r>
          </a:p>
          <a:p>
            <a:r>
              <a:rPr lang="nb-NO" sz="1200" dirty="0"/>
              <a:t>Tarp til haik</a:t>
            </a:r>
          </a:p>
          <a:p>
            <a:r>
              <a:rPr lang="nb-NO" sz="1200" dirty="0"/>
              <a:t>2 kartmapper til haik </a:t>
            </a:r>
            <a:r>
              <a:rPr lang="nb-NO" sz="1200" dirty="0" smtClean="0"/>
              <a:t>(dere får </a:t>
            </a:r>
            <a:r>
              <a:rPr lang="nb-NO" sz="1200" dirty="0"/>
              <a:t>2 kart)</a:t>
            </a:r>
          </a:p>
          <a:p>
            <a:r>
              <a:rPr lang="nb-NO" sz="1200" dirty="0"/>
              <a:t>GPS til haik (hvis du har)</a:t>
            </a:r>
          </a:p>
          <a:p>
            <a:r>
              <a:rPr lang="nb-NO" sz="1200" dirty="0"/>
              <a:t>1 </a:t>
            </a:r>
            <a:r>
              <a:rPr lang="nb-NO" sz="1200" dirty="0" smtClean="0"/>
              <a:t>(2 hvis 8 i patruljen) stormkjøkken </a:t>
            </a:r>
            <a:r>
              <a:rPr lang="nb-NO" sz="1200" dirty="0"/>
              <a:t>med gass til </a:t>
            </a:r>
            <a:r>
              <a:rPr lang="nb-NO" sz="1200" dirty="0" smtClean="0"/>
              <a:t>haik</a:t>
            </a:r>
          </a:p>
          <a:p>
            <a:r>
              <a:rPr lang="nb-NO" sz="1200" dirty="0" smtClean="0"/>
              <a:t>1 støttebandasje</a:t>
            </a:r>
          </a:p>
          <a:p>
            <a:r>
              <a:rPr lang="nb-NO" sz="1200" dirty="0" smtClean="0"/>
              <a:t>1 </a:t>
            </a:r>
            <a:r>
              <a:rPr lang="nb-NO" sz="1200" dirty="0" err="1" smtClean="0"/>
              <a:t>sporttaip</a:t>
            </a:r>
            <a:endParaRPr lang="nb-NO" sz="1200" dirty="0" smtClean="0"/>
          </a:p>
          <a:p>
            <a:r>
              <a:rPr lang="nb-NO" sz="1200" dirty="0" smtClean="0"/>
              <a:t>1 pakke plaster</a:t>
            </a:r>
            <a:endParaRPr lang="nb-NO" sz="1200" dirty="0"/>
          </a:p>
        </p:txBody>
      </p:sp>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3" name="Rektangel 2"/>
          <p:cNvSpPr/>
          <p:nvPr/>
        </p:nvSpPr>
        <p:spPr>
          <a:xfrm>
            <a:off x="4571999" y="2671568"/>
            <a:ext cx="4572000" cy="3908762"/>
          </a:xfrm>
          <a:prstGeom prst="rect">
            <a:avLst/>
          </a:prstGeom>
        </p:spPr>
        <p:txBody>
          <a:bodyPr>
            <a:spAutoFit/>
          </a:bodyPr>
          <a:lstStyle/>
          <a:p>
            <a:r>
              <a:rPr lang="nb-NO" sz="2000" dirty="0"/>
              <a:t>I patruljekassen til middagslaging</a:t>
            </a:r>
          </a:p>
          <a:p>
            <a:r>
              <a:rPr lang="nb-NO" sz="1200" dirty="0" smtClean="0"/>
              <a:t>Gassbrenner (2 bluss) eller tilsvarende (primus) </a:t>
            </a:r>
            <a:endParaRPr lang="nb-NO" sz="1200" dirty="0"/>
          </a:p>
          <a:p>
            <a:r>
              <a:rPr lang="nb-NO" sz="1200" dirty="0" err="1" smtClean="0"/>
              <a:t>Stekeredskap</a:t>
            </a:r>
            <a:r>
              <a:rPr lang="nb-NO" sz="1200" dirty="0"/>
              <a:t>, </a:t>
            </a:r>
          </a:p>
          <a:p>
            <a:r>
              <a:rPr lang="nb-NO" sz="1200" dirty="0"/>
              <a:t>3 </a:t>
            </a:r>
            <a:r>
              <a:rPr lang="nb-NO" sz="1200" dirty="0" smtClean="0"/>
              <a:t>skjærefjøler</a:t>
            </a:r>
            <a:r>
              <a:rPr lang="nb-NO" sz="1200" dirty="0"/>
              <a:t> </a:t>
            </a:r>
          </a:p>
          <a:p>
            <a:r>
              <a:rPr lang="nb-NO" sz="1200" dirty="0"/>
              <a:t>4 liters </a:t>
            </a:r>
            <a:r>
              <a:rPr lang="nb-NO" sz="1200" dirty="0" smtClean="0"/>
              <a:t>kjele</a:t>
            </a:r>
          </a:p>
          <a:p>
            <a:r>
              <a:rPr lang="nb-NO" sz="1200" dirty="0" smtClean="0"/>
              <a:t>3 liters kjele</a:t>
            </a:r>
          </a:p>
          <a:p>
            <a:r>
              <a:rPr lang="nb-NO" sz="1200" dirty="0" smtClean="0"/>
              <a:t>Litermål (1 eller 2 liter)</a:t>
            </a:r>
            <a:endParaRPr lang="nb-NO" sz="1200" dirty="0"/>
          </a:p>
          <a:p>
            <a:r>
              <a:rPr lang="nb-NO" sz="1200" dirty="0"/>
              <a:t>P</a:t>
            </a:r>
            <a:r>
              <a:rPr lang="nb-NO" sz="1200" dirty="0" smtClean="0"/>
              <a:t>otetskreller </a:t>
            </a:r>
            <a:endParaRPr lang="nb-NO" sz="1200" dirty="0"/>
          </a:p>
          <a:p>
            <a:r>
              <a:rPr lang="nb-NO" sz="1200" dirty="0" smtClean="0"/>
              <a:t>Rivjern</a:t>
            </a:r>
          </a:p>
          <a:p>
            <a:r>
              <a:rPr lang="nb-NO" sz="1200" dirty="0" smtClean="0"/>
              <a:t>Brødkniv</a:t>
            </a:r>
            <a:endParaRPr lang="nb-NO" sz="1200" dirty="0"/>
          </a:p>
          <a:p>
            <a:r>
              <a:rPr lang="nb-NO" sz="1200" dirty="0" smtClean="0"/>
              <a:t>Stekepanne </a:t>
            </a:r>
            <a:endParaRPr lang="nb-NO" sz="1200" dirty="0"/>
          </a:p>
          <a:p>
            <a:r>
              <a:rPr lang="nb-NO" sz="1200" dirty="0"/>
              <a:t>Olje til </a:t>
            </a:r>
            <a:r>
              <a:rPr lang="nb-NO" sz="1200" dirty="0" smtClean="0"/>
              <a:t>steking</a:t>
            </a:r>
          </a:p>
          <a:p>
            <a:r>
              <a:rPr lang="nb-NO" sz="1200" dirty="0" smtClean="0"/>
              <a:t>Aluminiumsfolie</a:t>
            </a:r>
          </a:p>
          <a:p>
            <a:r>
              <a:rPr lang="nb-NO" sz="1200" dirty="0" smtClean="0"/>
              <a:t>Salt </a:t>
            </a:r>
          </a:p>
          <a:p>
            <a:r>
              <a:rPr lang="nb-NO" sz="1200" dirty="0" smtClean="0"/>
              <a:t>Pepper</a:t>
            </a:r>
          </a:p>
          <a:p>
            <a:r>
              <a:rPr lang="nb-NO" sz="1200" dirty="0" smtClean="0"/>
              <a:t>Ostehøvel</a:t>
            </a:r>
          </a:p>
          <a:p>
            <a:r>
              <a:rPr lang="nb-NO" sz="1200" dirty="0" smtClean="0"/>
              <a:t>Bøtte (med vann til brannskader)</a:t>
            </a:r>
          </a:p>
          <a:p>
            <a:r>
              <a:rPr lang="nb-NO" sz="1200" dirty="0" smtClean="0"/>
              <a:t>Vannkanne (til drikkevann)</a:t>
            </a:r>
          </a:p>
          <a:p>
            <a:endParaRPr lang="nb-NO" sz="1200" dirty="0" smtClean="0"/>
          </a:p>
          <a:p>
            <a:endParaRPr lang="nb-NO" sz="1200" dirty="0" smtClean="0"/>
          </a:p>
        </p:txBody>
      </p:sp>
    </p:spTree>
    <p:extLst>
      <p:ext uri="{BB962C8B-B14F-4D97-AF65-F5344CB8AC3E}">
        <p14:creationId xmlns:p14="http://schemas.microsoft.com/office/powerpoint/2010/main" val="38116887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5" name="TekstSylinder 4"/>
          <p:cNvSpPr txBox="1"/>
          <p:nvPr/>
        </p:nvSpPr>
        <p:spPr>
          <a:xfrm>
            <a:off x="211667" y="5716975"/>
            <a:ext cx="4400871" cy="1138773"/>
          </a:xfrm>
          <a:prstGeom prst="rect">
            <a:avLst/>
          </a:prstGeom>
          <a:noFill/>
        </p:spPr>
        <p:txBody>
          <a:bodyPr wrap="square" rtlCol="0">
            <a:spAutoFit/>
          </a:bodyPr>
          <a:lstStyle/>
          <a:p>
            <a:r>
              <a:rPr lang="nb-NO" sz="2000" dirty="0" smtClean="0"/>
              <a:t>Raier:</a:t>
            </a:r>
          </a:p>
          <a:p>
            <a:r>
              <a:rPr lang="nb-NO" sz="1200" dirty="0"/>
              <a:t>Hogge selv </a:t>
            </a:r>
            <a:r>
              <a:rPr lang="nb-NO" sz="1200" dirty="0" smtClean="0"/>
              <a:t>ved leirområde (kan gjøres </a:t>
            </a:r>
            <a:r>
              <a:rPr lang="nb-NO" sz="1200" u="sng" dirty="0" smtClean="0"/>
              <a:t>før</a:t>
            </a:r>
            <a:r>
              <a:rPr lang="nb-NO" sz="1200" dirty="0" smtClean="0"/>
              <a:t> leiren)</a:t>
            </a:r>
            <a:endParaRPr lang="nb-NO" sz="1200" dirty="0"/>
          </a:p>
          <a:p>
            <a:r>
              <a:rPr lang="nb-NO" sz="1200" dirty="0"/>
              <a:t>Ta </a:t>
            </a:r>
            <a:r>
              <a:rPr lang="nb-NO" sz="1200" dirty="0" smtClean="0"/>
              <a:t>med hjemmefra</a:t>
            </a:r>
            <a:endParaRPr lang="nb-NO" sz="1200" dirty="0"/>
          </a:p>
          <a:p>
            <a:r>
              <a:rPr lang="nb-NO" sz="1200" dirty="0"/>
              <a:t>Tømmer fra landsleiren til fri </a:t>
            </a:r>
            <a:r>
              <a:rPr lang="nb-NO" sz="1200" dirty="0" smtClean="0"/>
              <a:t>benyttelse ved parkeringsplassen</a:t>
            </a:r>
          </a:p>
          <a:p>
            <a:r>
              <a:rPr lang="nb-NO" sz="1200" dirty="0" smtClean="0"/>
              <a:t>Hunved til fri benyttelse ved parkeringsplassen</a:t>
            </a:r>
            <a:endParaRPr lang="nb-NO" sz="1200" dirty="0"/>
          </a:p>
        </p:txBody>
      </p:sp>
      <p:sp>
        <p:nvSpPr>
          <p:cNvPr id="6" name="TekstSylinder 5"/>
          <p:cNvSpPr txBox="1"/>
          <p:nvPr/>
        </p:nvSpPr>
        <p:spPr>
          <a:xfrm>
            <a:off x="4453467" y="2528064"/>
            <a:ext cx="4690533" cy="3539430"/>
          </a:xfrm>
          <a:prstGeom prst="rect">
            <a:avLst/>
          </a:prstGeom>
          <a:noFill/>
        </p:spPr>
        <p:txBody>
          <a:bodyPr wrap="square" rtlCol="0">
            <a:spAutoFit/>
          </a:bodyPr>
          <a:lstStyle/>
          <a:p>
            <a:r>
              <a:rPr lang="nb-NO" sz="2000" dirty="0" smtClean="0"/>
              <a:t>Inspeksjon (felles forventninger)</a:t>
            </a:r>
          </a:p>
          <a:p>
            <a:r>
              <a:rPr lang="nb-NO" sz="1200" i="1" dirty="0" smtClean="0"/>
              <a:t>Unge </a:t>
            </a:r>
            <a:r>
              <a:rPr lang="nb-NO" sz="1200" i="1" dirty="0" smtClean="0"/>
              <a:t>ledere (</a:t>
            </a:r>
            <a:r>
              <a:rPr lang="nb-NO" sz="1200" i="1" dirty="0" err="1" smtClean="0"/>
              <a:t>bamsemumspatruljen</a:t>
            </a:r>
            <a:r>
              <a:rPr lang="nb-NO" sz="1200" i="1" dirty="0" smtClean="0"/>
              <a:t>) </a:t>
            </a:r>
            <a:r>
              <a:rPr lang="nb-NO" sz="1200" i="1" dirty="0" smtClean="0"/>
              <a:t>vil hver morgen </a:t>
            </a:r>
            <a:r>
              <a:rPr lang="nb-NO" sz="1200" i="1" dirty="0" smtClean="0"/>
              <a:t>mellom </a:t>
            </a:r>
            <a:r>
              <a:rPr lang="nb-NO" sz="1200" i="1" dirty="0" smtClean="0"/>
              <a:t>kl.09.30 </a:t>
            </a:r>
            <a:r>
              <a:rPr lang="nb-NO" sz="1200" i="1" dirty="0" smtClean="0"/>
              <a:t>– 10.30 inspisere </a:t>
            </a:r>
            <a:r>
              <a:rPr lang="nb-NO" sz="1200" i="1" dirty="0" smtClean="0"/>
              <a:t>alle patruljeområder</a:t>
            </a:r>
          </a:p>
          <a:p>
            <a:endParaRPr lang="nb-NO" sz="1200" dirty="0" smtClean="0"/>
          </a:p>
          <a:p>
            <a:r>
              <a:rPr lang="nb-NO" sz="1200" dirty="0" smtClean="0"/>
              <a:t>Ting som vil bli </a:t>
            </a:r>
            <a:r>
              <a:rPr lang="nb-NO" sz="1200" dirty="0" smtClean="0"/>
              <a:t>sjekket:</a:t>
            </a:r>
            <a:endParaRPr lang="nb-NO" sz="1200" dirty="0"/>
          </a:p>
          <a:p>
            <a:pPr marL="228600" indent="-228600">
              <a:buFont typeface="+mj-lt"/>
              <a:buAutoNum type="arabicPeriod"/>
            </a:pPr>
            <a:r>
              <a:rPr lang="nb-NO" sz="1200" dirty="0" smtClean="0"/>
              <a:t>Ved inspeksjon stiller patruljen opp med speiderskjerf. – patruljefører til høyre og assisten til venstre – alle med speiderskjerf</a:t>
            </a:r>
          </a:p>
          <a:p>
            <a:pPr marL="228600" indent="-228600">
              <a:buFont typeface="+mj-lt"/>
              <a:buAutoNum type="arabicPeriod"/>
            </a:pPr>
            <a:r>
              <a:rPr lang="nb-NO" sz="1200" dirty="0" smtClean="0"/>
              <a:t>Hender er vasket</a:t>
            </a:r>
            <a:endParaRPr lang="nb-NO" sz="1200" dirty="0" smtClean="0"/>
          </a:p>
          <a:p>
            <a:pPr marL="228600" indent="-228600">
              <a:buFont typeface="+mj-lt"/>
              <a:buAutoNum type="arabicPeriod"/>
            </a:pPr>
            <a:r>
              <a:rPr lang="nb-NO" sz="1200" dirty="0" smtClean="0"/>
              <a:t>Tørkehåndkle og annet vått er hengt til tørk</a:t>
            </a:r>
            <a:endParaRPr lang="nb-NO" sz="1200" dirty="0" smtClean="0"/>
          </a:p>
          <a:p>
            <a:pPr marL="228600" indent="-228600">
              <a:buFont typeface="+mj-lt"/>
              <a:buAutoNum type="arabicPeriod"/>
            </a:pPr>
            <a:r>
              <a:rPr lang="nb-NO" sz="1200" dirty="0" smtClean="0"/>
              <a:t>Matkasse – ryddig </a:t>
            </a:r>
            <a:r>
              <a:rPr lang="nb-NO" sz="1200" dirty="0" smtClean="0"/>
              <a:t>og hygienisk</a:t>
            </a:r>
          </a:p>
          <a:p>
            <a:pPr marL="228600" indent="-228600">
              <a:buFont typeface="+mj-lt"/>
              <a:buAutoNum type="arabicPeriod"/>
            </a:pPr>
            <a:r>
              <a:rPr lang="nb-NO" sz="1200" dirty="0" smtClean="0"/>
              <a:t>Oppvask tatt og eget bestikk og kokeutstyr og bord er rent</a:t>
            </a:r>
          </a:p>
          <a:p>
            <a:pPr marL="228600" indent="-228600">
              <a:buFont typeface="+mj-lt"/>
              <a:buAutoNum type="arabicPeriod"/>
            </a:pPr>
            <a:r>
              <a:rPr lang="nb-NO" sz="1200" dirty="0" smtClean="0"/>
              <a:t>Ryddig </a:t>
            </a:r>
            <a:r>
              <a:rPr lang="nb-NO" sz="1200" dirty="0" smtClean="0"/>
              <a:t>telt </a:t>
            </a:r>
          </a:p>
          <a:p>
            <a:pPr marL="228600" indent="-228600">
              <a:buFont typeface="+mj-lt"/>
              <a:buAutoNum type="arabicPeriod"/>
            </a:pPr>
            <a:r>
              <a:rPr lang="nb-NO" sz="1200" dirty="0" smtClean="0"/>
              <a:t>Ikke </a:t>
            </a:r>
            <a:r>
              <a:rPr lang="nb-NO" sz="1200" dirty="0" smtClean="0"/>
              <a:t>boss på </a:t>
            </a:r>
            <a:r>
              <a:rPr lang="nb-NO" sz="1200" dirty="0" smtClean="0"/>
              <a:t>området, </a:t>
            </a:r>
            <a:r>
              <a:rPr lang="nb-NO" sz="1200" dirty="0" err="1" smtClean="0"/>
              <a:t>avfallsekk</a:t>
            </a:r>
            <a:r>
              <a:rPr lang="nb-NO" sz="1200" dirty="0" smtClean="0"/>
              <a:t> er tilgjengelig og ikke overfylt. </a:t>
            </a:r>
            <a:endParaRPr lang="nb-NO" sz="1200" dirty="0" smtClean="0"/>
          </a:p>
          <a:p>
            <a:pPr marL="228600" indent="-228600">
              <a:buFont typeface="+mj-lt"/>
              <a:buAutoNum type="arabicPeriod"/>
            </a:pPr>
            <a:r>
              <a:rPr lang="nb-NO" sz="1200" dirty="0" smtClean="0"/>
              <a:t>Teltet står skikkelig – barduner og plugger står skikkelig.</a:t>
            </a:r>
            <a:endParaRPr lang="nb-NO" sz="1200" dirty="0" smtClean="0"/>
          </a:p>
          <a:p>
            <a:pPr marL="228600" indent="-228600">
              <a:buFont typeface="+mj-lt"/>
              <a:buAutoNum type="arabicPeriod"/>
            </a:pPr>
            <a:r>
              <a:rPr lang="nb-NO" sz="1200" dirty="0" smtClean="0"/>
              <a:t>Gjerde rundt </a:t>
            </a:r>
            <a:r>
              <a:rPr lang="nb-NO" sz="1200" dirty="0" smtClean="0"/>
              <a:t>området er i orden.</a:t>
            </a:r>
            <a:endParaRPr lang="nb-NO" sz="1200" dirty="0" smtClean="0"/>
          </a:p>
          <a:p>
            <a:pPr marL="228600" indent="-228600">
              <a:buFont typeface="+mj-lt"/>
              <a:buAutoNum type="arabicPeriod"/>
            </a:pPr>
            <a:r>
              <a:rPr lang="nb-NO" sz="1200" dirty="0" smtClean="0"/>
              <a:t>Transportkasse </a:t>
            </a:r>
            <a:r>
              <a:rPr lang="nb-NO" sz="1200" dirty="0" smtClean="0"/>
              <a:t>mat </a:t>
            </a:r>
            <a:r>
              <a:rPr lang="nb-NO" sz="1200" dirty="0" smtClean="0"/>
              <a:t>er tilbakelevert </a:t>
            </a:r>
            <a:r>
              <a:rPr lang="nb-NO" sz="1200" dirty="0" smtClean="0"/>
              <a:t>matutdeling for fylling</a:t>
            </a:r>
            <a:r>
              <a:rPr lang="nb-NO" sz="1200" dirty="0" smtClean="0"/>
              <a:t>!</a:t>
            </a:r>
          </a:p>
          <a:p>
            <a:endParaRPr lang="nb-NO" sz="1200" dirty="0" smtClean="0"/>
          </a:p>
          <a:p>
            <a:pPr marL="171450" indent="-171450">
              <a:buFontTx/>
              <a:buChar char="-"/>
            </a:pPr>
            <a:r>
              <a:rPr lang="nb-NO" sz="1200" dirty="0" smtClean="0"/>
              <a:t>Premie til de beste patruljene</a:t>
            </a:r>
            <a:r>
              <a:rPr lang="nb-NO" sz="1200" dirty="0"/>
              <a:t>.</a:t>
            </a:r>
            <a:endParaRPr lang="nb-NO" sz="1200" dirty="0" smtClean="0"/>
          </a:p>
        </p:txBody>
      </p:sp>
      <p:sp>
        <p:nvSpPr>
          <p:cNvPr id="7" name="Rektangel 6"/>
          <p:cNvSpPr/>
          <p:nvPr/>
        </p:nvSpPr>
        <p:spPr>
          <a:xfrm>
            <a:off x="211667" y="2528064"/>
            <a:ext cx="4080933" cy="3724096"/>
          </a:xfrm>
          <a:prstGeom prst="rect">
            <a:avLst/>
          </a:prstGeom>
        </p:spPr>
        <p:txBody>
          <a:bodyPr wrap="square">
            <a:spAutoFit/>
          </a:bodyPr>
          <a:lstStyle/>
          <a:p>
            <a:r>
              <a:rPr lang="nb-NO" sz="2000" dirty="0"/>
              <a:t>Troppsområde:</a:t>
            </a:r>
          </a:p>
          <a:p>
            <a:r>
              <a:rPr lang="nb-NO" sz="1200" dirty="0"/>
              <a:t>Fett felle (til oppvaskvann)</a:t>
            </a:r>
          </a:p>
          <a:p>
            <a:r>
              <a:rPr lang="nb-NO" sz="1200" dirty="0"/>
              <a:t>Flaggstang</a:t>
            </a:r>
          </a:p>
          <a:p>
            <a:r>
              <a:rPr lang="nb-NO" sz="1200" dirty="0"/>
              <a:t>Gjerde m/portal</a:t>
            </a:r>
          </a:p>
          <a:p>
            <a:r>
              <a:rPr lang="nb-NO" sz="1200" dirty="0"/>
              <a:t>Leder og stabs telt (og rovere)</a:t>
            </a:r>
          </a:p>
          <a:p>
            <a:r>
              <a:rPr lang="nb-NO" sz="1200" dirty="0"/>
              <a:t>Troppstelt (kjøkkentelt for lederne)</a:t>
            </a:r>
          </a:p>
          <a:p>
            <a:r>
              <a:rPr lang="nb-NO" sz="1200" dirty="0"/>
              <a:t>Kokeplass gass </a:t>
            </a:r>
            <a:endParaRPr lang="nb-NO" sz="1200" dirty="0" smtClean="0"/>
          </a:p>
          <a:p>
            <a:r>
              <a:rPr lang="nb-NO" sz="1200" dirty="0" smtClean="0"/>
              <a:t>Oppvaskplass</a:t>
            </a:r>
            <a:endParaRPr lang="nb-NO" sz="1200" dirty="0"/>
          </a:p>
          <a:p>
            <a:r>
              <a:rPr lang="nb-NO" sz="1200" dirty="0"/>
              <a:t>Tørkestativ</a:t>
            </a:r>
          </a:p>
          <a:p>
            <a:r>
              <a:rPr lang="nb-NO" sz="1200" dirty="0" smtClean="0"/>
              <a:t>+ </a:t>
            </a:r>
            <a:r>
              <a:rPr lang="nb-NO" sz="1200" dirty="0"/>
              <a:t>boss sekker</a:t>
            </a:r>
          </a:p>
          <a:p>
            <a:r>
              <a:rPr lang="nb-NO" sz="1200" dirty="0"/>
              <a:t>+ brødposer (kjekt å ha)</a:t>
            </a:r>
          </a:p>
          <a:p>
            <a:r>
              <a:rPr lang="nb-NO" sz="1200" dirty="0"/>
              <a:t>1 Boks m/lokk til mat </a:t>
            </a:r>
            <a:r>
              <a:rPr lang="nb-NO" sz="1200" dirty="0" smtClean="0"/>
              <a:t>som alltid </a:t>
            </a:r>
            <a:r>
              <a:rPr lang="nb-NO" sz="1200" dirty="0"/>
              <a:t>er på </a:t>
            </a:r>
            <a:r>
              <a:rPr lang="nb-NO" sz="1200" dirty="0" smtClean="0"/>
              <a:t>område </a:t>
            </a:r>
            <a:endParaRPr lang="nb-NO" sz="1200" dirty="0"/>
          </a:p>
          <a:p>
            <a:r>
              <a:rPr lang="nb-NO" sz="1200" dirty="0"/>
              <a:t>1 Kasse til mat som leveres matutlevering for </a:t>
            </a:r>
            <a:endParaRPr lang="nb-NO" sz="1200" dirty="0" smtClean="0"/>
          </a:p>
          <a:p>
            <a:r>
              <a:rPr lang="nb-NO" sz="1200" dirty="0" smtClean="0"/>
              <a:t>påfyll </a:t>
            </a:r>
            <a:r>
              <a:rPr lang="nb-NO" sz="1200" dirty="0"/>
              <a:t>hver kveld (grønn sammenleggbar kasse er flott)</a:t>
            </a:r>
            <a:endParaRPr lang="nb-NO" sz="1000" dirty="0"/>
          </a:p>
          <a:p>
            <a:r>
              <a:rPr lang="nb-NO" sz="1200" dirty="0" smtClean="0"/>
              <a:t>Grill (med rist) </a:t>
            </a:r>
            <a:r>
              <a:rPr lang="nb-NO" sz="1200" dirty="0"/>
              <a:t>og </a:t>
            </a:r>
            <a:r>
              <a:rPr lang="nb-NO" sz="1200" dirty="0" smtClean="0"/>
              <a:t>bålplass</a:t>
            </a:r>
          </a:p>
          <a:p>
            <a:r>
              <a:rPr lang="nb-NO" sz="1200" dirty="0" smtClean="0"/>
              <a:t>1 brannslukking apparat</a:t>
            </a:r>
          </a:p>
          <a:p>
            <a:r>
              <a:rPr lang="nb-NO" sz="1200" dirty="0" smtClean="0"/>
              <a:t>1 bøtte med vann ved bålet</a:t>
            </a:r>
          </a:p>
          <a:p>
            <a:endParaRPr lang="nb-NO" sz="1200" dirty="0" smtClean="0"/>
          </a:p>
          <a:p>
            <a:endParaRPr lang="nb-NO" sz="1200" dirty="0"/>
          </a:p>
        </p:txBody>
      </p:sp>
    </p:spTree>
    <p:extLst>
      <p:ext uri="{BB962C8B-B14F-4D97-AF65-F5344CB8AC3E}">
        <p14:creationId xmlns:p14="http://schemas.microsoft.com/office/powerpoint/2010/main" val="34487188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2" name="TekstSylinder 1"/>
          <p:cNvSpPr txBox="1"/>
          <p:nvPr/>
        </p:nvSpPr>
        <p:spPr>
          <a:xfrm>
            <a:off x="237067" y="2695601"/>
            <a:ext cx="3412066" cy="369332"/>
          </a:xfrm>
          <a:prstGeom prst="rect">
            <a:avLst/>
          </a:prstGeom>
          <a:noFill/>
        </p:spPr>
        <p:txBody>
          <a:bodyPr wrap="square" rtlCol="0">
            <a:spAutoFit/>
          </a:bodyPr>
          <a:lstStyle/>
          <a:p>
            <a:r>
              <a:rPr lang="nb-NO" dirty="0" smtClean="0"/>
              <a:t>Jeg kan (forhåndsoppgaver):</a:t>
            </a:r>
            <a:endParaRPr lang="nb-NO" dirty="0"/>
          </a:p>
        </p:txBody>
      </p:sp>
      <p:pic>
        <p:nvPicPr>
          <p:cNvPr id="3" name="Bilde 2" descr="Skjermbilde 2015-04-14 kl. 11.37.4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7067" y="3141132"/>
            <a:ext cx="4056318" cy="2663923"/>
          </a:xfrm>
          <a:prstGeom prst="rect">
            <a:avLst/>
          </a:prstGeom>
        </p:spPr>
      </p:pic>
      <p:sp>
        <p:nvSpPr>
          <p:cNvPr id="8" name="TekstSylinder 7"/>
          <p:cNvSpPr txBox="1"/>
          <p:nvPr/>
        </p:nvSpPr>
        <p:spPr>
          <a:xfrm>
            <a:off x="237067" y="5995966"/>
            <a:ext cx="3759200" cy="1015663"/>
          </a:xfrm>
          <a:prstGeom prst="rect">
            <a:avLst/>
          </a:prstGeom>
          <a:noFill/>
        </p:spPr>
        <p:txBody>
          <a:bodyPr wrap="square" rtlCol="0">
            <a:spAutoFit/>
          </a:bodyPr>
          <a:lstStyle/>
          <a:p>
            <a:r>
              <a:rPr lang="nb-NO" sz="1400" dirty="0" smtClean="0"/>
              <a:t>Følg denne </a:t>
            </a:r>
            <a:r>
              <a:rPr lang="nb-NO" sz="1400" dirty="0" err="1" smtClean="0"/>
              <a:t>linken:</a:t>
            </a:r>
            <a:r>
              <a:rPr lang="nb-NO" sz="1400" dirty="0" err="1" smtClean="0">
                <a:hlinkClick r:id="rId5"/>
              </a:rPr>
              <a:t>https</a:t>
            </a:r>
            <a:r>
              <a:rPr lang="nb-NO" sz="1400" dirty="0">
                <a:hlinkClick r:id="rId5"/>
              </a:rPr>
              <a:t>://www.facebook.com/meetme2015/app_1499664976936020?ref=</a:t>
            </a:r>
            <a:r>
              <a:rPr lang="nb-NO" sz="1400" dirty="0" smtClean="0">
                <a:hlinkClick r:id="rId5"/>
              </a:rPr>
              <a:t>page_internal</a:t>
            </a:r>
            <a:endParaRPr lang="nb-NO" sz="1400" dirty="0" smtClean="0"/>
          </a:p>
          <a:p>
            <a:endParaRPr lang="nb-NO" dirty="0"/>
          </a:p>
        </p:txBody>
      </p:sp>
      <p:sp>
        <p:nvSpPr>
          <p:cNvPr id="4" name="Rektangel 3"/>
          <p:cNvSpPr/>
          <p:nvPr/>
        </p:nvSpPr>
        <p:spPr>
          <a:xfrm>
            <a:off x="4885267" y="2895600"/>
            <a:ext cx="3479800" cy="3046987"/>
          </a:xfrm>
          <a:prstGeom prst="rect">
            <a:avLst/>
          </a:prstGeom>
        </p:spPr>
        <p:txBody>
          <a:bodyPr wrap="square">
            <a:spAutoFit/>
          </a:bodyPr>
          <a:lstStyle/>
          <a:p>
            <a:r>
              <a:rPr lang="nb-NO" sz="1200" dirty="0" smtClean="0"/>
              <a:t>Meny:</a:t>
            </a:r>
            <a:r>
              <a:rPr lang="nb-NO" sz="1200" b="1" cap="all" dirty="0" smtClean="0"/>
              <a:t> </a:t>
            </a:r>
            <a:endParaRPr lang="nb-NO" sz="1200" b="1" cap="all" dirty="0"/>
          </a:p>
          <a:p>
            <a:r>
              <a:rPr lang="nb-NO" sz="1200" b="1" cap="all" dirty="0" smtClean="0"/>
              <a:t>Dagene er bestemt:</a:t>
            </a:r>
          </a:p>
          <a:p>
            <a:r>
              <a:rPr lang="nb-NO" sz="1200" b="1" cap="all" dirty="0" smtClean="0"/>
              <a:t>Lørdag</a:t>
            </a:r>
            <a:r>
              <a:rPr lang="nb-NO" sz="1200" b="1" cap="all" dirty="0"/>
              <a:t>: Karrigryte med ris</a:t>
            </a:r>
            <a:endParaRPr lang="nb-NO" sz="1200" dirty="0"/>
          </a:p>
          <a:p>
            <a:r>
              <a:rPr lang="nb-NO" sz="1200" b="1" cap="all" dirty="0" smtClean="0"/>
              <a:t>SØNDAG: Innpakkede </a:t>
            </a:r>
            <a:r>
              <a:rPr lang="nb-NO" sz="1200" b="1" cap="all" dirty="0"/>
              <a:t>(</a:t>
            </a:r>
            <a:r>
              <a:rPr lang="nb-NO" sz="1200" b="1" cap="all" dirty="0" err="1"/>
              <a:t>Wraps</a:t>
            </a:r>
            <a:r>
              <a:rPr lang="nb-NO" sz="1200" b="1" cap="all" dirty="0"/>
              <a:t>) godsaker</a:t>
            </a:r>
            <a:endParaRPr lang="nb-NO" sz="1200" dirty="0"/>
          </a:p>
          <a:p>
            <a:endParaRPr lang="nb-NO" sz="1200" b="1" cap="all" dirty="0" smtClean="0"/>
          </a:p>
          <a:p>
            <a:r>
              <a:rPr lang="nb-NO" sz="1200" b="1" i="1" cap="all" dirty="0" smtClean="0"/>
              <a:t>Dager for disse menyer kan endres:</a:t>
            </a:r>
            <a:endParaRPr lang="nb-NO" sz="1200" b="1" i="1" cap="all" dirty="0" smtClean="0"/>
          </a:p>
          <a:p>
            <a:r>
              <a:rPr lang="nb-NO" sz="1200" b="1" cap="all" dirty="0" smtClean="0"/>
              <a:t>MANDAG</a:t>
            </a:r>
            <a:r>
              <a:rPr lang="nb-NO" sz="1200" b="1" cap="all" dirty="0"/>
              <a:t>: Grillet laks i folie med fennikel, reddik, dill.</a:t>
            </a:r>
            <a:endParaRPr lang="nb-NO" sz="1200" dirty="0"/>
          </a:p>
          <a:p>
            <a:r>
              <a:rPr lang="nb-NO" sz="1200" b="1" dirty="0"/>
              <a:t>TIRSDAG: SPEIDERWOX</a:t>
            </a:r>
          </a:p>
          <a:p>
            <a:r>
              <a:rPr lang="nb-NO" sz="1200" b="1" cap="all" dirty="0" smtClean="0"/>
              <a:t>ONSDAG: Grove </a:t>
            </a:r>
            <a:r>
              <a:rPr lang="nb-NO" sz="1200" b="1" cap="all" dirty="0"/>
              <a:t>karbonader med grov potetstappe løk og aspargesbønner.</a:t>
            </a:r>
            <a:endParaRPr lang="nb-NO" sz="1200" dirty="0"/>
          </a:p>
          <a:p>
            <a:r>
              <a:rPr lang="nb-NO" sz="1200" b="1" dirty="0"/>
              <a:t>TORSDAG: GRYTERETT (haik)</a:t>
            </a:r>
          </a:p>
          <a:p>
            <a:endParaRPr lang="nb-NO" sz="1200" b="1" cap="all" dirty="0" smtClean="0"/>
          </a:p>
          <a:p>
            <a:r>
              <a:rPr lang="nb-NO" sz="1200" b="1" cap="all" dirty="0" smtClean="0"/>
              <a:t>Dagen er bestemt:</a:t>
            </a:r>
          </a:p>
          <a:p>
            <a:r>
              <a:rPr lang="nb-NO" sz="1200" b="1" cap="all" dirty="0" smtClean="0"/>
              <a:t>FREDAG</a:t>
            </a:r>
            <a:r>
              <a:rPr lang="nb-NO" sz="1200" b="1" cap="all" dirty="0" smtClean="0"/>
              <a:t>: Fiskekaker </a:t>
            </a:r>
            <a:r>
              <a:rPr lang="nb-NO" sz="1200" b="1" cap="all" dirty="0"/>
              <a:t>med råkost og kokte </a:t>
            </a:r>
            <a:r>
              <a:rPr lang="nb-NO" sz="1200" b="1" cap="all" dirty="0" smtClean="0"/>
              <a:t>poteter</a:t>
            </a:r>
            <a:endParaRPr lang="nb-NO" sz="1200" dirty="0"/>
          </a:p>
        </p:txBody>
      </p:sp>
    </p:spTree>
    <p:extLst>
      <p:ext uri="{BB962C8B-B14F-4D97-AF65-F5344CB8AC3E}">
        <p14:creationId xmlns:p14="http://schemas.microsoft.com/office/powerpoint/2010/main" val="14170478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p:cNvPicPr>
            <a:picLocks noChangeAspect="1"/>
          </p:cNvPicPr>
          <p:nvPr/>
        </p:nvPicPr>
        <p:blipFill>
          <a:blip r:embed="rId3"/>
          <a:stretch>
            <a:fillRect/>
          </a:stretch>
        </p:blipFill>
        <p:spPr>
          <a:xfrm>
            <a:off x="0" y="1958779"/>
            <a:ext cx="10124041" cy="569285"/>
          </a:xfrm>
          <a:prstGeom prst="rect">
            <a:avLst/>
          </a:prstGeom>
        </p:spPr>
      </p:pic>
      <p:sp>
        <p:nvSpPr>
          <p:cNvPr id="23" name="TekstSylinder 22"/>
          <p:cNvSpPr txBox="1"/>
          <p:nvPr/>
        </p:nvSpPr>
        <p:spPr>
          <a:xfrm>
            <a:off x="260502" y="2505986"/>
            <a:ext cx="8604680" cy="3877984"/>
          </a:xfrm>
          <a:prstGeom prst="rect">
            <a:avLst/>
          </a:prstGeom>
          <a:noFill/>
        </p:spPr>
        <p:txBody>
          <a:bodyPr wrap="square" rtlCol="0">
            <a:spAutoFit/>
          </a:bodyPr>
          <a:lstStyle/>
          <a:p>
            <a:r>
              <a:rPr lang="nb-NO" sz="2000" dirty="0" smtClean="0"/>
              <a:t>Priser:</a:t>
            </a:r>
          </a:p>
          <a:p>
            <a:r>
              <a:rPr lang="nb-NO" sz="1200" dirty="0" smtClean="0"/>
              <a:t>Speidere/ledere/rovere kr.2950,- (kr.400,- pr. døgn)</a:t>
            </a:r>
          </a:p>
          <a:p>
            <a:r>
              <a:rPr lang="nb-NO" sz="1200" dirty="0" smtClean="0"/>
              <a:t>Stab kr.2000,- (kr.300,- pr. døgn)</a:t>
            </a:r>
          </a:p>
          <a:p>
            <a:r>
              <a:rPr lang="nb-NO" sz="1200" dirty="0" smtClean="0"/>
              <a:t>Søsken kr.2400,- (kr.350,- pr døgn)</a:t>
            </a:r>
          </a:p>
          <a:p>
            <a:r>
              <a:rPr lang="nb-NO" sz="1200" dirty="0" smtClean="0"/>
              <a:t>Lederbarn kr.2000,- (kr.300 pr. døgn)</a:t>
            </a:r>
          </a:p>
          <a:p>
            <a:r>
              <a:rPr lang="nb-NO" sz="1200" dirty="0" smtClean="0"/>
              <a:t>1 leder gratis pr. patrulje (3 pr. tropp)</a:t>
            </a:r>
          </a:p>
          <a:p>
            <a:r>
              <a:rPr lang="nb-NO" sz="1200" dirty="0" smtClean="0"/>
              <a:t>Etter 1.mai blir det tillegg i prisen på kr.200,- for ekstra deltakere og det kreves legeattest for avmelding. </a:t>
            </a:r>
            <a:endParaRPr lang="nb-NO" sz="1200" dirty="0"/>
          </a:p>
          <a:p>
            <a:r>
              <a:rPr lang="nb-NO" sz="1200" dirty="0" smtClean="0"/>
              <a:t>Rovere/ledere (hjelpere) og speidere som er på overnattingsbesøk (dagsbesøk) registreres og betales ved ankomst hver enkelt dag.</a:t>
            </a:r>
          </a:p>
          <a:p>
            <a:endParaRPr lang="nb-NO" sz="1200" dirty="0" smtClean="0"/>
          </a:p>
          <a:p>
            <a:r>
              <a:rPr lang="nb-NO" sz="2000" dirty="0" smtClean="0"/>
              <a:t>Transport </a:t>
            </a:r>
            <a:r>
              <a:rPr lang="nb-NO" sz="1600" dirty="0" smtClean="0">
                <a:solidFill>
                  <a:srgbClr val="FF0000"/>
                </a:solidFill>
              </a:rPr>
              <a:t>(husk speiderskjerf gjelder som billett på båt og buss på disse avganger)</a:t>
            </a:r>
            <a:r>
              <a:rPr lang="nb-NO" sz="2000" dirty="0" smtClean="0"/>
              <a:t>:</a:t>
            </a:r>
            <a:endParaRPr lang="nb-NO" sz="2000" dirty="0"/>
          </a:p>
          <a:p>
            <a:r>
              <a:rPr lang="nb-NO" sz="1400" i="1" dirty="0">
                <a:solidFill>
                  <a:srgbClr val="FF0000"/>
                </a:solidFill>
              </a:rPr>
              <a:t>NYHET:</a:t>
            </a:r>
            <a:r>
              <a:rPr lang="nb-NO" sz="1200" dirty="0" smtClean="0"/>
              <a:t> Buss fredag for patruljeførere og stab fra Tau – avgang Stavanger kl.16.40 (på Tau ca.17.10) – ingen påmelding!</a:t>
            </a:r>
          </a:p>
          <a:p>
            <a:endParaRPr lang="nb-NO" sz="1200" dirty="0" smtClean="0"/>
          </a:p>
          <a:p>
            <a:r>
              <a:rPr lang="nb-NO" sz="1200" dirty="0" smtClean="0"/>
              <a:t>Det </a:t>
            </a:r>
            <a:r>
              <a:rPr lang="nb-NO" sz="1200" dirty="0"/>
              <a:t>blir satt opp gratis </a:t>
            </a:r>
            <a:r>
              <a:rPr lang="nb-NO" sz="1200" dirty="0" smtClean="0"/>
              <a:t>buss</a:t>
            </a:r>
            <a:r>
              <a:rPr lang="nb-NO" sz="1200" dirty="0" smtClean="0">
                <a:solidFill>
                  <a:srgbClr val="FF0000"/>
                </a:solidFill>
              </a:rPr>
              <a:t>/båt </a:t>
            </a:r>
            <a:r>
              <a:rPr lang="nb-NO" sz="1200" dirty="0" smtClean="0"/>
              <a:t>til leiren med følgende tidspunkt (andre tidspunkt må deltakerne selv betale for fergen)</a:t>
            </a:r>
          </a:p>
          <a:p>
            <a:r>
              <a:rPr lang="nb-NO" sz="1200" dirty="0" smtClean="0"/>
              <a:t>Se avgangstider </a:t>
            </a:r>
            <a:r>
              <a:rPr lang="nb-NO" sz="1200" dirty="0"/>
              <a:t>på </a:t>
            </a:r>
            <a:r>
              <a:rPr lang="nb-NO" sz="1200" dirty="0" smtClean="0"/>
              <a:t>dagsprogram </a:t>
            </a:r>
            <a:r>
              <a:rPr lang="nb-NO" sz="1200" dirty="0"/>
              <a:t>med klokkeslett på</a:t>
            </a:r>
          </a:p>
          <a:p>
            <a:r>
              <a:rPr lang="nb-NO" sz="1200" dirty="0">
                <a:hlinkClick r:id="rId4"/>
              </a:rPr>
              <a:t>http://www.vesterlen.no/program</a:t>
            </a:r>
            <a:r>
              <a:rPr lang="nb-NO" sz="1200" dirty="0"/>
              <a:t> </a:t>
            </a:r>
          </a:p>
          <a:p>
            <a:endParaRPr lang="nb-NO" sz="1200" dirty="0" smtClean="0"/>
          </a:p>
          <a:p>
            <a:pPr marL="171450" indent="-171450">
              <a:buFontTx/>
              <a:buChar char="-"/>
            </a:pPr>
            <a:r>
              <a:rPr lang="nb-NO" sz="1200" dirty="0" smtClean="0"/>
              <a:t>Det er flott hvis utstyr også kan transporteres til P-plass ved leirplassen i løpet av fredag. </a:t>
            </a:r>
          </a:p>
          <a:p>
            <a:pPr marL="171450" indent="-171450">
              <a:buFontTx/>
              <a:buChar char="-"/>
            </a:pPr>
            <a:r>
              <a:rPr lang="nb-NO" sz="1200" dirty="0" smtClean="0"/>
              <a:t>Biler med tilhenger blir prioritert på hoved parkeringsplass. </a:t>
            </a:r>
            <a:endParaRPr lang="nb-NO" sz="1200" dirty="0" smtClean="0"/>
          </a:p>
          <a:p>
            <a:endParaRPr lang="nb-NO" sz="1200" dirty="0"/>
          </a:p>
        </p:txBody>
      </p:sp>
      <p:pic>
        <p:nvPicPr>
          <p:cNvPr id="25" name="Bilde 24"/>
          <p:cNvPicPr>
            <a:picLocks noChangeAspect="1"/>
          </p:cNvPicPr>
          <p:nvPr/>
        </p:nvPicPr>
        <p:blipFill>
          <a:blip r:embed="rId5"/>
          <a:stretch>
            <a:fillRect/>
          </a:stretch>
        </p:blipFill>
        <p:spPr>
          <a:xfrm>
            <a:off x="0" y="-8523"/>
            <a:ext cx="9143999" cy="1967302"/>
          </a:xfrm>
          <a:prstGeom prst="rect">
            <a:avLst/>
          </a:prstGeom>
        </p:spPr>
      </p:pic>
    </p:spTree>
    <p:extLst>
      <p:ext uri="{BB962C8B-B14F-4D97-AF65-F5344CB8AC3E}">
        <p14:creationId xmlns:p14="http://schemas.microsoft.com/office/powerpoint/2010/main" val="25671087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p:cNvPicPr>
            <a:picLocks noChangeAspect="1"/>
          </p:cNvPicPr>
          <p:nvPr/>
        </p:nvPicPr>
        <p:blipFill>
          <a:blip r:embed="rId2"/>
          <a:stretch>
            <a:fillRect/>
          </a:stretch>
        </p:blipFill>
        <p:spPr>
          <a:xfrm>
            <a:off x="0" y="1958779"/>
            <a:ext cx="10124041" cy="569285"/>
          </a:xfrm>
          <a:prstGeom prst="rect">
            <a:avLst/>
          </a:prstGeom>
        </p:spPr>
      </p:pic>
      <p:sp>
        <p:nvSpPr>
          <p:cNvPr id="23" name="TekstSylinder 22"/>
          <p:cNvSpPr txBox="1"/>
          <p:nvPr/>
        </p:nvSpPr>
        <p:spPr>
          <a:xfrm>
            <a:off x="219799" y="2680035"/>
            <a:ext cx="8604680" cy="4154983"/>
          </a:xfrm>
          <a:prstGeom prst="rect">
            <a:avLst/>
          </a:prstGeom>
          <a:noFill/>
        </p:spPr>
        <p:txBody>
          <a:bodyPr wrap="square" rtlCol="0">
            <a:spAutoFit/>
          </a:bodyPr>
          <a:lstStyle/>
          <a:p>
            <a:r>
              <a:rPr lang="nb-NO" sz="2000" dirty="0" smtClean="0"/>
              <a:t>Hvem er hvem på denne leiren:</a:t>
            </a:r>
          </a:p>
          <a:p>
            <a:r>
              <a:rPr lang="nb-NO" sz="1200" dirty="0" smtClean="0"/>
              <a:t>Speidere 11-16 år – deles inn i patruljer med fra 4 til 8 (helst maks 7) speidere.</a:t>
            </a:r>
          </a:p>
          <a:p>
            <a:r>
              <a:rPr lang="nb-NO" sz="1200" dirty="0" smtClean="0"/>
              <a:t>Patruljefører 13-16 år – leder patruljen (kan ha en yngre leder under 18 år som veileder)</a:t>
            </a:r>
          </a:p>
          <a:p>
            <a:r>
              <a:rPr lang="nb-NO" sz="1200" dirty="0" smtClean="0"/>
              <a:t>Patruljeførerassistent 12-16 år – er patruljeførers assistent.</a:t>
            </a:r>
          </a:p>
          <a:p>
            <a:endParaRPr lang="nb-NO" sz="1200" dirty="0" smtClean="0"/>
          </a:p>
          <a:p>
            <a:r>
              <a:rPr lang="nb-NO" sz="1200" dirty="0" smtClean="0"/>
              <a:t>Troppsleder –18 år + må delta på leiren hele uken.</a:t>
            </a:r>
          </a:p>
          <a:p>
            <a:r>
              <a:rPr lang="nb-NO" sz="1200" dirty="0" smtClean="0"/>
              <a:t>Troppslederassistenter – 16 år + som hele eller deler av leiren bistår troppsleder</a:t>
            </a:r>
          </a:p>
          <a:p>
            <a:r>
              <a:rPr lang="nb-NO" sz="1200" dirty="0" smtClean="0"/>
              <a:t>Førerpatruljen – troppens patruljeførere og assistenter og troppsledere og maks 2 troppslederassistenter</a:t>
            </a:r>
          </a:p>
          <a:p>
            <a:endParaRPr lang="nb-NO" sz="1200" dirty="0" smtClean="0"/>
          </a:p>
          <a:p>
            <a:r>
              <a:rPr lang="nb-NO" sz="1200" dirty="0" smtClean="0"/>
              <a:t>Stab 16 år + som </a:t>
            </a:r>
            <a:r>
              <a:rPr lang="nb-NO" sz="1200" dirty="0"/>
              <a:t>d</a:t>
            </a:r>
            <a:r>
              <a:rPr lang="nb-NO" sz="1200" dirty="0" smtClean="0"/>
              <a:t>eltar i forberedelser og gjennomføring av leiren.</a:t>
            </a:r>
          </a:p>
          <a:p>
            <a:r>
              <a:rPr lang="nb-NO" sz="1200" dirty="0"/>
              <a:t>- Det blir ledertrening på leiren. Mer om tema og tidspunkt kommer på leiren!</a:t>
            </a:r>
          </a:p>
          <a:p>
            <a:endParaRPr lang="nb-NO" sz="1200" dirty="0" smtClean="0"/>
          </a:p>
          <a:p>
            <a:r>
              <a:rPr lang="nb-NO" sz="1200" dirty="0" smtClean="0"/>
              <a:t>Lederbarn </a:t>
            </a:r>
            <a:r>
              <a:rPr lang="nb-NO" sz="1200" dirty="0"/>
              <a:t>6-10 år – får tilbud om noe eget </a:t>
            </a:r>
            <a:r>
              <a:rPr lang="nb-NO" sz="1200" dirty="0" smtClean="0"/>
              <a:t>program i løpet av leiruken</a:t>
            </a:r>
          </a:p>
          <a:p>
            <a:r>
              <a:rPr lang="nb-NO" sz="1200" dirty="0"/>
              <a:t>Det vil være egne aktiviteter for lederbarn (6-11 år) i løpet av hele uken. Mer om dette kommer på leiren!</a:t>
            </a:r>
          </a:p>
          <a:p>
            <a:endParaRPr lang="nb-NO" sz="1200" dirty="0" smtClean="0"/>
          </a:p>
          <a:p>
            <a:r>
              <a:rPr lang="nb-NO" sz="1200" dirty="0" smtClean="0"/>
              <a:t>Rovere 16-25 år - er de som er i stab og i troppene mellom 16 og 25 år. </a:t>
            </a:r>
          </a:p>
          <a:p>
            <a:pPr marL="171450" indent="-171450">
              <a:buFontTx/>
              <a:buChar char="-"/>
            </a:pPr>
            <a:r>
              <a:rPr lang="nb-NO" sz="1200" dirty="0" smtClean="0"/>
              <a:t>Det </a:t>
            </a:r>
            <a:r>
              <a:rPr lang="nb-NO" sz="1200" dirty="0"/>
              <a:t>vil være egne aktiviteter for alle rovere (16-25 år) i løpet av hele uken. Mer om dette kommer på leiren!</a:t>
            </a:r>
          </a:p>
          <a:p>
            <a:endParaRPr lang="nb-NO" sz="1200" dirty="0" smtClean="0"/>
          </a:p>
          <a:p>
            <a:r>
              <a:rPr lang="nb-NO" sz="1200" b="1" dirty="0" smtClean="0">
                <a:solidFill>
                  <a:srgbClr val="FF0000"/>
                </a:solidFill>
              </a:rPr>
              <a:t>PS! </a:t>
            </a:r>
            <a:r>
              <a:rPr lang="nb-NO" sz="1200" b="1" dirty="0">
                <a:solidFill>
                  <a:srgbClr val="FF0000"/>
                </a:solidFill>
              </a:rPr>
              <a:t>H</a:t>
            </a:r>
            <a:r>
              <a:rPr lang="nb-NO" sz="1200" b="1" dirty="0" smtClean="0">
                <a:solidFill>
                  <a:srgbClr val="FF0000"/>
                </a:solidFill>
              </a:rPr>
              <a:t>under og andre kjæledyr ikke kan delta på leiren</a:t>
            </a:r>
          </a:p>
          <a:p>
            <a:endParaRPr lang="nb-NO" sz="1200" dirty="0"/>
          </a:p>
          <a:p>
            <a:r>
              <a:rPr lang="nb-NO" sz="1600" b="1" dirty="0"/>
              <a:t>Alt program er med forbehold om både tidspunkt og dag for gjennomføring</a:t>
            </a:r>
            <a:r>
              <a:rPr lang="nb-NO" sz="1600" b="1" dirty="0" smtClean="0"/>
              <a:t>!</a:t>
            </a:r>
            <a:endParaRPr lang="nb-NO" sz="1600" b="1" dirty="0"/>
          </a:p>
        </p:txBody>
      </p:sp>
      <p:pic>
        <p:nvPicPr>
          <p:cNvPr id="25" name="Bilde 24"/>
          <p:cNvPicPr>
            <a:picLocks noChangeAspect="1"/>
          </p:cNvPicPr>
          <p:nvPr/>
        </p:nvPicPr>
        <p:blipFill>
          <a:blip r:embed="rId3"/>
          <a:stretch>
            <a:fillRect/>
          </a:stretch>
        </p:blipFill>
        <p:spPr>
          <a:xfrm>
            <a:off x="0" y="-8523"/>
            <a:ext cx="9143999" cy="1967302"/>
          </a:xfrm>
          <a:prstGeom prst="rect">
            <a:avLst/>
          </a:prstGeom>
        </p:spPr>
      </p:pic>
    </p:spTree>
    <p:extLst>
      <p:ext uri="{BB962C8B-B14F-4D97-AF65-F5344CB8AC3E}">
        <p14:creationId xmlns:p14="http://schemas.microsoft.com/office/powerpoint/2010/main" val="978086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 13"/>
          <p:cNvGraphicFramePr>
            <a:graphicFrameLocks noGrp="1"/>
          </p:cNvGraphicFramePr>
          <p:nvPr>
            <p:extLst>
              <p:ext uri="{D42A27DB-BD31-4B8C-83A1-F6EECF244321}">
                <p14:modId xmlns:p14="http://schemas.microsoft.com/office/powerpoint/2010/main" val="2335839603"/>
              </p:ext>
            </p:extLst>
          </p:nvPr>
        </p:nvGraphicFramePr>
        <p:xfrm>
          <a:off x="1652068" y="517834"/>
          <a:ext cx="4639734" cy="3022600"/>
        </p:xfrm>
        <a:graphic>
          <a:graphicData uri="http://schemas.openxmlformats.org/drawingml/2006/table">
            <a:tbl>
              <a:tblPr/>
              <a:tblGrid>
                <a:gridCol w="4639734"/>
              </a:tblGrid>
              <a:tr h="3022600">
                <a:tc>
                  <a:txBody>
                    <a:bodyPr/>
                    <a:lstStyle/>
                    <a:p>
                      <a:endParaRPr lang="nb-NO" dirty="0"/>
                    </a:p>
                  </a:txBody>
                  <a:tcPr>
                    <a:lnL w="19050" cmpd="sng">
                      <a:solidFill>
                        <a:srgbClr val="008000"/>
                      </a:solidFill>
                      <a:prstDash val="dot"/>
                    </a:lnL>
                    <a:lnR w="19050" cmpd="sng">
                      <a:solidFill>
                        <a:srgbClr val="008000"/>
                      </a:solidFill>
                      <a:prstDash val="dot"/>
                    </a:lnR>
                    <a:lnT w="19050" cmpd="sng">
                      <a:solidFill>
                        <a:srgbClr val="008000"/>
                      </a:solidFill>
                      <a:prstDash val="dot"/>
                    </a:lnT>
                    <a:lnB w="19050" cmpd="sng">
                      <a:solidFill>
                        <a:srgbClr val="008000"/>
                      </a:solidFill>
                      <a:prstDash val="dot"/>
                    </a:lnB>
                  </a:tcPr>
                </a:tc>
              </a:tr>
            </a:tbl>
          </a:graphicData>
        </a:graphic>
      </p:graphicFrame>
      <p:graphicFrame>
        <p:nvGraphicFramePr>
          <p:cNvPr id="12" name="Tabell 11"/>
          <p:cNvGraphicFramePr>
            <a:graphicFrameLocks noGrp="1"/>
          </p:cNvGraphicFramePr>
          <p:nvPr>
            <p:extLst>
              <p:ext uri="{D42A27DB-BD31-4B8C-83A1-F6EECF244321}">
                <p14:modId xmlns:p14="http://schemas.microsoft.com/office/powerpoint/2010/main" val="767972901"/>
              </p:ext>
            </p:extLst>
          </p:nvPr>
        </p:nvGraphicFramePr>
        <p:xfrm>
          <a:off x="1846802" y="2228101"/>
          <a:ext cx="4207933" cy="2954866"/>
        </p:xfrm>
        <a:graphic>
          <a:graphicData uri="http://schemas.openxmlformats.org/drawingml/2006/table">
            <a:tbl>
              <a:tblPr/>
              <a:tblGrid>
                <a:gridCol w="4207933"/>
              </a:tblGrid>
              <a:tr h="2954866">
                <a:tc>
                  <a:txBody>
                    <a:bodyPr/>
                    <a:lstStyle/>
                    <a:p>
                      <a:endParaRPr lang="nb-NO" dirty="0"/>
                    </a:p>
                  </a:txBody>
                  <a:tcPr>
                    <a:lnL w="38100" cmpd="sng">
                      <a:solidFill>
                        <a:srgbClr val="008000"/>
                      </a:solidFill>
                      <a:prstDash val="solid"/>
                    </a:lnL>
                    <a:lnR w="38100" cmpd="sng">
                      <a:solidFill>
                        <a:srgbClr val="008000"/>
                      </a:solidFill>
                      <a:prstDash val="solid"/>
                    </a:lnR>
                    <a:lnT w="38100" cmpd="sng">
                      <a:solidFill>
                        <a:srgbClr val="008000"/>
                      </a:solidFill>
                      <a:prstDash val="solid"/>
                    </a:lnT>
                    <a:lnB w="38100" cmpd="sng">
                      <a:solidFill>
                        <a:srgbClr val="008000"/>
                      </a:solidFill>
                      <a:prstDash val="solid"/>
                    </a:lnB>
                  </a:tcPr>
                </a:tc>
              </a:tr>
            </a:tbl>
          </a:graphicData>
        </a:graphic>
      </p:graphicFrame>
      <p:graphicFrame>
        <p:nvGraphicFramePr>
          <p:cNvPr id="4" name="Tabell 3"/>
          <p:cNvGraphicFramePr>
            <a:graphicFrameLocks noGrp="1"/>
          </p:cNvGraphicFramePr>
          <p:nvPr>
            <p:extLst>
              <p:ext uri="{D42A27DB-BD31-4B8C-83A1-F6EECF244321}">
                <p14:modId xmlns:p14="http://schemas.microsoft.com/office/powerpoint/2010/main" val="3763047107"/>
              </p:ext>
            </p:extLst>
          </p:nvPr>
        </p:nvGraphicFramePr>
        <p:xfrm>
          <a:off x="4750868" y="5521634"/>
          <a:ext cx="1439334" cy="1007533"/>
        </p:xfrm>
        <a:graphic>
          <a:graphicData uri="http://schemas.openxmlformats.org/drawingml/2006/table">
            <a:tbl>
              <a:tblPr/>
              <a:tblGrid>
                <a:gridCol w="1439334"/>
              </a:tblGrid>
              <a:tr h="1007533">
                <a:tc>
                  <a:txBody>
                    <a:bodyPr/>
                    <a:lstStyle/>
                    <a:p>
                      <a:endParaRPr lang="nb-NO" dirty="0"/>
                    </a:p>
                  </a:txBody>
                  <a:tcPr>
                    <a:lnL w="38100" cmpd="sng">
                      <a:solidFill>
                        <a:srgbClr val="FF6600"/>
                      </a:solidFill>
                      <a:prstDash val="solid"/>
                    </a:lnL>
                    <a:lnR w="38100" cmpd="sng">
                      <a:solidFill>
                        <a:srgbClr val="FF6600"/>
                      </a:solidFill>
                      <a:prstDash val="solid"/>
                    </a:lnR>
                    <a:lnT w="38100" cmpd="sng">
                      <a:solidFill>
                        <a:srgbClr val="FF6600"/>
                      </a:solidFill>
                      <a:prstDash val="solid"/>
                    </a:lnT>
                    <a:lnB w="38100" cmpd="sng">
                      <a:solidFill>
                        <a:srgbClr val="FF6600"/>
                      </a:solidFill>
                      <a:prstDash val="solid"/>
                    </a:lnB>
                  </a:tcPr>
                </a:tc>
              </a:tr>
            </a:tbl>
          </a:graphicData>
        </a:graphic>
      </p:graphicFrame>
      <p:graphicFrame>
        <p:nvGraphicFramePr>
          <p:cNvPr id="62" name="Tabell 61"/>
          <p:cNvGraphicFramePr>
            <a:graphicFrameLocks noGrp="1"/>
          </p:cNvGraphicFramePr>
          <p:nvPr>
            <p:extLst>
              <p:ext uri="{D42A27DB-BD31-4B8C-83A1-F6EECF244321}">
                <p14:modId xmlns:p14="http://schemas.microsoft.com/office/powerpoint/2010/main" val="4234284587"/>
              </p:ext>
            </p:extLst>
          </p:nvPr>
        </p:nvGraphicFramePr>
        <p:xfrm>
          <a:off x="3227749" y="5524252"/>
          <a:ext cx="1439334" cy="1007533"/>
        </p:xfrm>
        <a:graphic>
          <a:graphicData uri="http://schemas.openxmlformats.org/drawingml/2006/table">
            <a:tbl>
              <a:tblPr/>
              <a:tblGrid>
                <a:gridCol w="1439334"/>
              </a:tblGrid>
              <a:tr h="1007533">
                <a:tc>
                  <a:txBody>
                    <a:bodyPr/>
                    <a:lstStyle/>
                    <a:p>
                      <a:endParaRPr lang="nb-NO" dirty="0"/>
                    </a:p>
                  </a:txBody>
                  <a:tcPr>
                    <a:lnL w="38100" cmpd="sng">
                      <a:solidFill>
                        <a:srgbClr val="FF6600"/>
                      </a:solidFill>
                      <a:prstDash val="solid"/>
                    </a:lnL>
                    <a:lnR w="38100" cmpd="sng">
                      <a:solidFill>
                        <a:srgbClr val="FF6600"/>
                      </a:solidFill>
                      <a:prstDash val="solid"/>
                    </a:lnR>
                    <a:lnT w="38100" cmpd="sng">
                      <a:solidFill>
                        <a:srgbClr val="FF6600"/>
                      </a:solidFill>
                      <a:prstDash val="solid"/>
                    </a:lnT>
                    <a:lnB w="38100" cmpd="sng">
                      <a:solidFill>
                        <a:srgbClr val="FF6600"/>
                      </a:solidFill>
                      <a:prstDash val="solid"/>
                    </a:lnB>
                  </a:tcPr>
                </a:tc>
              </a:tr>
            </a:tbl>
          </a:graphicData>
        </a:graphic>
      </p:graphicFrame>
      <p:graphicFrame>
        <p:nvGraphicFramePr>
          <p:cNvPr id="63" name="Tabell 62"/>
          <p:cNvGraphicFramePr>
            <a:graphicFrameLocks noGrp="1"/>
          </p:cNvGraphicFramePr>
          <p:nvPr>
            <p:extLst>
              <p:ext uri="{D42A27DB-BD31-4B8C-83A1-F6EECF244321}">
                <p14:modId xmlns:p14="http://schemas.microsoft.com/office/powerpoint/2010/main" val="3231002095"/>
              </p:ext>
            </p:extLst>
          </p:nvPr>
        </p:nvGraphicFramePr>
        <p:xfrm>
          <a:off x="1712212" y="5524251"/>
          <a:ext cx="1439334" cy="1007533"/>
        </p:xfrm>
        <a:graphic>
          <a:graphicData uri="http://schemas.openxmlformats.org/drawingml/2006/table">
            <a:tbl>
              <a:tblPr/>
              <a:tblGrid>
                <a:gridCol w="1439334"/>
              </a:tblGrid>
              <a:tr h="1007533">
                <a:tc>
                  <a:txBody>
                    <a:bodyPr/>
                    <a:lstStyle/>
                    <a:p>
                      <a:endParaRPr lang="nb-NO" dirty="0"/>
                    </a:p>
                  </a:txBody>
                  <a:tcPr>
                    <a:lnL w="38100" cmpd="sng">
                      <a:solidFill>
                        <a:srgbClr val="FF6600"/>
                      </a:solidFill>
                      <a:prstDash val="solid"/>
                    </a:lnL>
                    <a:lnR w="38100" cmpd="sng">
                      <a:solidFill>
                        <a:srgbClr val="FF6600"/>
                      </a:solidFill>
                      <a:prstDash val="solid"/>
                    </a:lnR>
                    <a:lnT w="38100" cmpd="sng">
                      <a:solidFill>
                        <a:srgbClr val="FF6600"/>
                      </a:solidFill>
                      <a:prstDash val="solid"/>
                    </a:lnT>
                    <a:lnB w="38100" cmpd="sng">
                      <a:solidFill>
                        <a:srgbClr val="FF6600"/>
                      </a:solidFill>
                      <a:prstDash val="solid"/>
                    </a:lnB>
                  </a:tcPr>
                </a:tc>
              </a:tr>
            </a:tbl>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3848525405"/>
              </p:ext>
            </p:extLst>
          </p:nvPr>
        </p:nvGraphicFramePr>
        <p:xfrm>
          <a:off x="1643602" y="3809999"/>
          <a:ext cx="4604913" cy="2837702"/>
        </p:xfrm>
        <a:graphic>
          <a:graphicData uri="http://schemas.openxmlformats.org/drawingml/2006/table">
            <a:tbl>
              <a:tblPr/>
              <a:tblGrid>
                <a:gridCol w="4604913"/>
              </a:tblGrid>
              <a:tr h="2837702">
                <a:tc>
                  <a:txBody>
                    <a:bodyPr/>
                    <a:lstStyle/>
                    <a:p>
                      <a:endParaRPr lang="nb-NO" dirty="0"/>
                    </a:p>
                  </a:txBody>
                  <a:tcPr>
                    <a:lnL w="38100" cmpd="sng">
                      <a:solidFill>
                        <a:srgbClr val="FF6600"/>
                      </a:solidFill>
                      <a:prstDash val="dot"/>
                    </a:lnL>
                    <a:lnR w="38100" cmpd="sng">
                      <a:solidFill>
                        <a:srgbClr val="FF6600"/>
                      </a:solidFill>
                      <a:prstDash val="dot"/>
                    </a:lnR>
                    <a:lnT w="38100" cmpd="sng">
                      <a:solidFill>
                        <a:srgbClr val="FF6600"/>
                      </a:solidFill>
                      <a:prstDash val="dot"/>
                    </a:lnT>
                    <a:lnB w="38100" cmpd="sng">
                      <a:solidFill>
                        <a:srgbClr val="FF6600"/>
                      </a:solidFill>
                      <a:prstDash val="dot"/>
                    </a:lnB>
                  </a:tcPr>
                </a:tc>
              </a:tr>
            </a:tbl>
          </a:graphicData>
        </a:graphic>
      </p:graphicFrame>
      <p:sp>
        <p:nvSpPr>
          <p:cNvPr id="6" name="TekstSylinder 5"/>
          <p:cNvSpPr txBox="1"/>
          <p:nvPr/>
        </p:nvSpPr>
        <p:spPr>
          <a:xfrm>
            <a:off x="1761186" y="5598458"/>
            <a:ext cx="1363132" cy="81560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nb-NO" sz="1400" b="1" dirty="0" smtClean="0"/>
              <a:t>Patrulje</a:t>
            </a:r>
          </a:p>
          <a:p>
            <a:r>
              <a:rPr lang="nb-NO" sz="1100" dirty="0" smtClean="0"/>
              <a:t>Patruljefører</a:t>
            </a:r>
          </a:p>
          <a:p>
            <a:r>
              <a:rPr lang="nb-NO" sz="1100" dirty="0" smtClean="0"/>
              <a:t>Patruljeassistent</a:t>
            </a:r>
          </a:p>
          <a:p>
            <a:r>
              <a:rPr lang="nb-NO" sz="1100" dirty="0" smtClean="0"/>
              <a:t>+ 2 til 6 speidere</a:t>
            </a:r>
          </a:p>
        </p:txBody>
      </p:sp>
      <p:sp>
        <p:nvSpPr>
          <p:cNvPr id="7" name="TekstSylinder 6"/>
          <p:cNvSpPr txBox="1"/>
          <p:nvPr/>
        </p:nvSpPr>
        <p:spPr>
          <a:xfrm>
            <a:off x="2421449" y="609413"/>
            <a:ext cx="2237167" cy="13849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txBody>
          <a:bodyPr wrap="square" rtlCol="0">
            <a:spAutoFit/>
          </a:bodyPr>
          <a:lstStyle/>
          <a:p>
            <a:r>
              <a:rPr lang="nb-NO" sz="1200" b="1" dirty="0" smtClean="0"/>
              <a:t>Sentral stab </a:t>
            </a:r>
          </a:p>
          <a:p>
            <a:r>
              <a:rPr lang="nb-NO" sz="1200" dirty="0" smtClean="0"/>
              <a:t>Leirsjef – Torstein Hafsøe</a:t>
            </a:r>
          </a:p>
          <a:p>
            <a:r>
              <a:rPr lang="nb-NO" sz="1200" dirty="0" smtClean="0"/>
              <a:t>Teknisk – Trond Haugland</a:t>
            </a:r>
          </a:p>
          <a:p>
            <a:r>
              <a:rPr lang="nb-NO" sz="1200" dirty="0" smtClean="0"/>
              <a:t>Beredskap – Truls Alsnes</a:t>
            </a:r>
          </a:p>
          <a:p>
            <a:r>
              <a:rPr lang="nb-NO" sz="1200" dirty="0" smtClean="0"/>
              <a:t>Intendantur – Jane Dorner</a:t>
            </a:r>
          </a:p>
          <a:p>
            <a:r>
              <a:rPr lang="nb-NO" sz="1200" dirty="0" smtClean="0"/>
              <a:t>Program – Ida Mykkeltveit</a:t>
            </a:r>
          </a:p>
          <a:p>
            <a:r>
              <a:rPr lang="nb-NO" sz="1200" dirty="0" smtClean="0"/>
              <a:t>Daghavende- Ivar A. Nøttestad</a:t>
            </a:r>
          </a:p>
        </p:txBody>
      </p:sp>
      <p:sp>
        <p:nvSpPr>
          <p:cNvPr id="9" name="TekstSylinder 8"/>
          <p:cNvSpPr txBox="1"/>
          <p:nvPr/>
        </p:nvSpPr>
        <p:spPr>
          <a:xfrm>
            <a:off x="2169487" y="2354121"/>
            <a:ext cx="3638762" cy="830997"/>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nb-NO" sz="1200" b="1" dirty="0" smtClean="0">
                <a:solidFill>
                  <a:schemeClr val="tx1"/>
                </a:solidFill>
              </a:rPr>
              <a:t>Speidergruppen på leir (lederpatruljen)</a:t>
            </a:r>
          </a:p>
          <a:p>
            <a:r>
              <a:rPr lang="nb-NO" sz="1200" dirty="0" smtClean="0">
                <a:solidFill>
                  <a:schemeClr val="tx1"/>
                </a:solidFill>
              </a:rPr>
              <a:t>Andre ledere (morer og farer)  og rovere</a:t>
            </a:r>
          </a:p>
          <a:p>
            <a:r>
              <a:rPr lang="nb-NO" sz="1200" dirty="0" smtClean="0">
                <a:solidFill>
                  <a:schemeClr val="tx1"/>
                </a:solidFill>
              </a:rPr>
              <a:t>Ledere (og rovere) som har stabs oppgaver</a:t>
            </a:r>
          </a:p>
          <a:p>
            <a:r>
              <a:rPr lang="nb-NO" sz="1200" dirty="0" smtClean="0">
                <a:solidFill>
                  <a:schemeClr val="tx1"/>
                </a:solidFill>
              </a:rPr>
              <a:t>Lederbarn</a:t>
            </a:r>
            <a:r>
              <a:rPr lang="nb-NO" sz="1200" dirty="0">
                <a:solidFill>
                  <a:schemeClr val="tx1"/>
                </a:solidFill>
              </a:rPr>
              <a:t> </a:t>
            </a:r>
            <a:r>
              <a:rPr lang="nb-NO" sz="1200" dirty="0" smtClean="0">
                <a:solidFill>
                  <a:schemeClr val="tx1"/>
                </a:solidFill>
              </a:rPr>
              <a:t>– Dagsbesøk – Mor/far som deltar</a:t>
            </a:r>
          </a:p>
        </p:txBody>
      </p:sp>
      <p:sp>
        <p:nvSpPr>
          <p:cNvPr id="10" name="TekstSylinder 9"/>
          <p:cNvSpPr txBox="1"/>
          <p:nvPr/>
        </p:nvSpPr>
        <p:spPr>
          <a:xfrm>
            <a:off x="2753611" y="4187354"/>
            <a:ext cx="2351904" cy="892552"/>
          </a:xfrm>
          <a:prstGeom prst="rect">
            <a:avLst/>
          </a:prstGeom>
          <a:solidFill>
            <a:srgbClr val="A2C7E8"/>
          </a:solidFill>
          <a:effectLst>
            <a:outerShdw blurRad="50800" dist="38100" dir="2700000" algn="tl" rotWithShape="0">
              <a:prstClr val="black">
                <a:alpha val="40000"/>
              </a:prstClr>
            </a:outerShdw>
          </a:effectLst>
        </p:spPr>
        <p:txBody>
          <a:bodyPr wrap="square" rtlCol="0">
            <a:spAutoFit/>
          </a:bodyPr>
          <a:lstStyle/>
          <a:p>
            <a:r>
              <a:rPr lang="nb-NO" sz="1200" b="1" dirty="0" smtClean="0"/>
              <a:t>Troppen på leir</a:t>
            </a:r>
          </a:p>
          <a:p>
            <a:r>
              <a:rPr lang="nb-NO" sz="1400" b="1" dirty="0" smtClean="0">
                <a:solidFill>
                  <a:srgbClr val="FF0000"/>
                </a:solidFill>
              </a:rPr>
              <a:t> Troppsleder </a:t>
            </a:r>
            <a:endParaRPr lang="nb-NO" sz="1400" b="1" dirty="0">
              <a:solidFill>
                <a:srgbClr val="FF0000"/>
              </a:solidFill>
            </a:endParaRPr>
          </a:p>
          <a:p>
            <a:r>
              <a:rPr lang="nb-NO" sz="1200" dirty="0" smtClean="0"/>
              <a:t>+ Troppsassistenter </a:t>
            </a:r>
            <a:r>
              <a:rPr lang="nb-NO" sz="1200" dirty="0"/>
              <a:t>(1-2)</a:t>
            </a:r>
          </a:p>
          <a:p>
            <a:r>
              <a:rPr lang="nb-NO" sz="1400" b="1" i="1" dirty="0" smtClean="0"/>
              <a:t>Maks </a:t>
            </a:r>
            <a:r>
              <a:rPr lang="nb-NO" sz="1400" b="1" i="1" dirty="0"/>
              <a:t>1 </a:t>
            </a:r>
            <a:r>
              <a:rPr lang="nb-NO" sz="1400" b="1" i="1" dirty="0" smtClean="0"/>
              <a:t>leder pr</a:t>
            </a:r>
            <a:r>
              <a:rPr lang="nb-NO" sz="1400" b="1" i="1" dirty="0"/>
              <a:t>. patrulje</a:t>
            </a:r>
          </a:p>
        </p:txBody>
      </p:sp>
      <p:sp>
        <p:nvSpPr>
          <p:cNvPr id="26" name="TekstSylinder 25"/>
          <p:cNvSpPr txBox="1"/>
          <p:nvPr/>
        </p:nvSpPr>
        <p:spPr>
          <a:xfrm>
            <a:off x="3033102" y="3522491"/>
            <a:ext cx="2914349" cy="307777"/>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nb-NO" sz="1400" b="1" dirty="0" smtClean="0">
                <a:solidFill>
                  <a:schemeClr val="bg1"/>
                </a:solidFill>
              </a:rPr>
              <a:t>Teltområde og matlaging sammen</a:t>
            </a:r>
          </a:p>
        </p:txBody>
      </p:sp>
      <p:sp>
        <p:nvSpPr>
          <p:cNvPr id="56" name="TekstSylinder 55"/>
          <p:cNvSpPr txBox="1"/>
          <p:nvPr/>
        </p:nvSpPr>
        <p:spPr>
          <a:xfrm rot="21160847">
            <a:off x="589573" y="1602317"/>
            <a:ext cx="1185600" cy="1200328"/>
          </a:xfrm>
          <a:prstGeom prst="rect">
            <a:avLst/>
          </a:prstGeom>
          <a:solidFill>
            <a:srgbClr val="7030A0"/>
          </a:solidFill>
          <a:effectLst>
            <a:outerShdw blurRad="50800" dist="38100" dir="2700000" algn="tl" rotWithShape="0">
              <a:prstClr val="black">
                <a:alpha val="40000"/>
              </a:prstClr>
            </a:outerShdw>
          </a:effectLst>
        </p:spPr>
        <p:txBody>
          <a:bodyPr wrap="square" rtlCol="0">
            <a:spAutoFit/>
          </a:bodyPr>
          <a:lstStyle/>
          <a:p>
            <a:r>
              <a:rPr lang="nb-NO" sz="2400" b="1" dirty="0" smtClean="0">
                <a:solidFill>
                  <a:schemeClr val="bg1"/>
                </a:solidFill>
              </a:rPr>
              <a:t>Drift av leiren (stab)</a:t>
            </a:r>
            <a:endParaRPr lang="nb-NO" dirty="0" smtClean="0">
              <a:solidFill>
                <a:schemeClr val="bg1"/>
              </a:solidFill>
            </a:endParaRPr>
          </a:p>
        </p:txBody>
      </p:sp>
      <p:sp>
        <p:nvSpPr>
          <p:cNvPr id="48" name="TekstSylinder 47"/>
          <p:cNvSpPr txBox="1"/>
          <p:nvPr/>
        </p:nvSpPr>
        <p:spPr>
          <a:xfrm>
            <a:off x="3295484" y="5598458"/>
            <a:ext cx="1363132" cy="81560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nb-NO" sz="1400" b="1" dirty="0" smtClean="0"/>
              <a:t>Patrulje</a:t>
            </a:r>
          </a:p>
          <a:p>
            <a:r>
              <a:rPr lang="nb-NO" sz="1100" dirty="0" smtClean="0"/>
              <a:t>Patruljefører</a:t>
            </a:r>
          </a:p>
          <a:p>
            <a:r>
              <a:rPr lang="nb-NO" sz="1100" dirty="0" smtClean="0"/>
              <a:t>Patruljeassistent</a:t>
            </a:r>
          </a:p>
          <a:p>
            <a:r>
              <a:rPr lang="nb-NO" sz="1100" dirty="0" smtClean="0"/>
              <a:t>+ 2 til 6 speidere</a:t>
            </a:r>
          </a:p>
        </p:txBody>
      </p:sp>
      <p:sp>
        <p:nvSpPr>
          <p:cNvPr id="57" name="TekstSylinder 56"/>
          <p:cNvSpPr txBox="1"/>
          <p:nvPr/>
        </p:nvSpPr>
        <p:spPr>
          <a:xfrm>
            <a:off x="4783788" y="5608917"/>
            <a:ext cx="1363132" cy="81560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nb-NO" sz="1400" b="1" dirty="0" smtClean="0"/>
              <a:t>Patrulje</a:t>
            </a:r>
          </a:p>
          <a:p>
            <a:r>
              <a:rPr lang="nb-NO" sz="1100" dirty="0" smtClean="0"/>
              <a:t>Patruljefører</a:t>
            </a:r>
          </a:p>
          <a:p>
            <a:r>
              <a:rPr lang="nb-NO" sz="1100" dirty="0" smtClean="0"/>
              <a:t>Patruljeassistent</a:t>
            </a:r>
          </a:p>
          <a:p>
            <a:r>
              <a:rPr lang="nb-NO" sz="1100" dirty="0" smtClean="0"/>
              <a:t>+ 2 til 6 speidere</a:t>
            </a:r>
          </a:p>
        </p:txBody>
      </p:sp>
      <p:sp>
        <p:nvSpPr>
          <p:cNvPr id="65" name="TekstSylinder 64"/>
          <p:cNvSpPr txBox="1"/>
          <p:nvPr/>
        </p:nvSpPr>
        <p:spPr>
          <a:xfrm rot="21160847">
            <a:off x="343129" y="4582803"/>
            <a:ext cx="1541398" cy="1200328"/>
          </a:xfrm>
          <a:prstGeom prst="rect">
            <a:avLst/>
          </a:prstGeom>
          <a:solidFill>
            <a:srgbClr val="7030A0"/>
          </a:solidFill>
          <a:effectLst>
            <a:outerShdw blurRad="50800" dist="38100" dir="2700000" algn="tl" rotWithShape="0">
              <a:prstClr val="black">
                <a:alpha val="40000"/>
              </a:prstClr>
            </a:outerShdw>
          </a:effectLst>
        </p:spPr>
        <p:txBody>
          <a:bodyPr wrap="square" rtlCol="0">
            <a:spAutoFit/>
          </a:bodyPr>
          <a:lstStyle/>
          <a:p>
            <a:r>
              <a:rPr lang="nb-NO" sz="2400" b="1" dirty="0" smtClean="0">
                <a:solidFill>
                  <a:schemeClr val="bg1"/>
                </a:solidFill>
              </a:rPr>
              <a:t>Drift av patruljene</a:t>
            </a:r>
          </a:p>
          <a:p>
            <a:r>
              <a:rPr lang="nb-NO" sz="2400" b="1" dirty="0" smtClean="0">
                <a:solidFill>
                  <a:schemeClr val="bg1"/>
                </a:solidFill>
              </a:rPr>
              <a:t>(troppen)</a:t>
            </a:r>
            <a:endParaRPr lang="nb-NO" dirty="0" smtClean="0">
              <a:solidFill>
                <a:schemeClr val="bg1"/>
              </a:solidFill>
            </a:endParaRPr>
          </a:p>
        </p:txBody>
      </p:sp>
      <p:sp>
        <p:nvSpPr>
          <p:cNvPr id="17" name="TekstSylinder 16"/>
          <p:cNvSpPr txBox="1"/>
          <p:nvPr/>
        </p:nvSpPr>
        <p:spPr>
          <a:xfrm>
            <a:off x="4879003" y="1332059"/>
            <a:ext cx="1041405"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txBody>
          <a:bodyPr wrap="square" rtlCol="0">
            <a:spAutoFit/>
          </a:bodyPr>
          <a:lstStyle/>
          <a:p>
            <a:r>
              <a:rPr lang="nb-NO" sz="1200" b="1" dirty="0" smtClean="0"/>
              <a:t>Veteranene</a:t>
            </a:r>
          </a:p>
        </p:txBody>
      </p:sp>
      <p:sp>
        <p:nvSpPr>
          <p:cNvPr id="18" name="TekstSylinder 17"/>
          <p:cNvSpPr txBox="1"/>
          <p:nvPr/>
        </p:nvSpPr>
        <p:spPr>
          <a:xfrm>
            <a:off x="1049381" y="3521485"/>
            <a:ext cx="1810651" cy="307777"/>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nb-NO" sz="1400" b="1" dirty="0" smtClean="0">
                <a:solidFill>
                  <a:schemeClr val="bg1"/>
                </a:solidFill>
              </a:rPr>
              <a:t>Troppsleder er sjefen!</a:t>
            </a:r>
          </a:p>
        </p:txBody>
      </p:sp>
      <p:sp>
        <p:nvSpPr>
          <p:cNvPr id="19" name="TekstSylinder 18"/>
          <p:cNvSpPr txBox="1"/>
          <p:nvPr/>
        </p:nvSpPr>
        <p:spPr>
          <a:xfrm>
            <a:off x="6388772" y="3521485"/>
            <a:ext cx="2755227" cy="3139320"/>
          </a:xfrm>
          <a:prstGeom prst="rect">
            <a:avLst/>
          </a:prstGeom>
          <a:noFill/>
        </p:spPr>
        <p:txBody>
          <a:bodyPr wrap="square" rtlCol="0">
            <a:spAutoFit/>
          </a:bodyPr>
          <a:lstStyle/>
          <a:p>
            <a:r>
              <a:rPr lang="nb-NO" sz="1100" dirty="0" smtClean="0"/>
              <a:t>Troppsleders oppgaver:</a:t>
            </a:r>
          </a:p>
          <a:p>
            <a:pPr marL="171450" indent="-171450">
              <a:buFontTx/>
              <a:buChar char="-"/>
            </a:pPr>
            <a:r>
              <a:rPr lang="nb-NO" sz="1100" dirty="0" smtClean="0"/>
              <a:t>Bading</a:t>
            </a:r>
          </a:p>
          <a:p>
            <a:pPr marL="171450" indent="-171450">
              <a:buFontTx/>
              <a:buChar char="-"/>
            </a:pPr>
            <a:r>
              <a:rPr lang="nb-NO" sz="1100" dirty="0" smtClean="0"/>
              <a:t>Førerpatruljemøte i troppen hver kveld.</a:t>
            </a:r>
          </a:p>
          <a:p>
            <a:pPr marL="171450" indent="-171450">
              <a:buFontTx/>
              <a:buChar char="-"/>
            </a:pPr>
            <a:r>
              <a:rPr lang="nb-NO" sz="1100" dirty="0" smtClean="0"/>
              <a:t>Flaggheis og firing på troppsområde</a:t>
            </a:r>
          </a:p>
          <a:p>
            <a:pPr marL="171450" indent="-171450">
              <a:buFontTx/>
              <a:buChar char="-"/>
            </a:pPr>
            <a:r>
              <a:rPr lang="nb-NO" sz="1100" dirty="0" smtClean="0"/>
              <a:t>Ledermøte med leirsjef hver kveld.</a:t>
            </a:r>
          </a:p>
          <a:p>
            <a:pPr marL="171450" indent="-171450">
              <a:buFontTx/>
              <a:buChar char="-"/>
            </a:pPr>
            <a:r>
              <a:rPr lang="nb-NO" sz="1100" dirty="0" smtClean="0"/>
              <a:t>Meet me aktivitet – oppfølging.</a:t>
            </a:r>
          </a:p>
          <a:p>
            <a:pPr marL="171450" indent="-171450">
              <a:buFontTx/>
              <a:buChar char="-"/>
            </a:pPr>
            <a:r>
              <a:rPr lang="nb-NO" sz="1100" dirty="0" smtClean="0"/>
              <a:t>Sørge for at noen lager måltid til lederpatruljen. </a:t>
            </a:r>
          </a:p>
          <a:p>
            <a:pPr marL="171450" indent="-171450">
              <a:buFontTx/>
              <a:buChar char="-"/>
            </a:pPr>
            <a:endParaRPr lang="nb-NO" sz="1100" dirty="0" smtClean="0"/>
          </a:p>
          <a:p>
            <a:r>
              <a:rPr lang="nb-NO" sz="1100" dirty="0"/>
              <a:t>Patruljeførers oppgave:</a:t>
            </a:r>
          </a:p>
          <a:p>
            <a:pPr marL="171450" indent="-171450">
              <a:buFontTx/>
              <a:buChar char="-"/>
            </a:pPr>
            <a:r>
              <a:rPr lang="nb-NO" sz="1100" dirty="0"/>
              <a:t>Hente mat til patrulje</a:t>
            </a:r>
          </a:p>
          <a:p>
            <a:pPr marL="171450" indent="-171450">
              <a:buFontTx/>
              <a:buChar char="-"/>
            </a:pPr>
            <a:r>
              <a:rPr lang="nb-NO" sz="1100" dirty="0"/>
              <a:t>Sørge for at noen lager måltidene</a:t>
            </a:r>
          </a:p>
          <a:p>
            <a:pPr marL="171450" indent="-171450">
              <a:buFontTx/>
              <a:buChar char="-"/>
            </a:pPr>
            <a:r>
              <a:rPr lang="nb-NO" sz="1100" dirty="0"/>
              <a:t>Delta på førermøte med troppsleder hver kveld</a:t>
            </a:r>
          </a:p>
          <a:p>
            <a:pPr marL="171450" indent="-171450">
              <a:buFontTx/>
              <a:buChar char="-"/>
            </a:pPr>
            <a:r>
              <a:rPr lang="nb-NO" sz="1100" dirty="0"/>
              <a:t>Klar til inspeksjon hver morgen</a:t>
            </a:r>
          </a:p>
          <a:p>
            <a:pPr marL="171450" indent="-171450">
              <a:buFontTx/>
              <a:buChar char="-"/>
            </a:pPr>
            <a:r>
              <a:rPr lang="nb-NO" sz="1100" dirty="0"/>
              <a:t>Gi beskjed hvis noen i patruljen ikke trives</a:t>
            </a:r>
          </a:p>
          <a:p>
            <a:pPr marL="171450" indent="-171450">
              <a:buFontTx/>
              <a:buChar char="-"/>
            </a:pPr>
            <a:r>
              <a:rPr lang="nb-NO" sz="1100" dirty="0"/>
              <a:t>Spør troppsleder hvis du trenger hjelp</a:t>
            </a:r>
          </a:p>
          <a:p>
            <a:pPr marL="171450" indent="-171450">
              <a:buFontTx/>
              <a:buChar char="-"/>
            </a:pPr>
            <a:endParaRPr lang="nb-NO" sz="1100" dirty="0" smtClean="0"/>
          </a:p>
        </p:txBody>
      </p:sp>
    </p:spTree>
    <p:extLst>
      <p:ext uri="{BB962C8B-B14F-4D97-AF65-F5344CB8AC3E}">
        <p14:creationId xmlns:p14="http://schemas.microsoft.com/office/powerpoint/2010/main" val="6499993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p:cNvPicPr>
            <a:picLocks noChangeAspect="1"/>
          </p:cNvPicPr>
          <p:nvPr/>
        </p:nvPicPr>
        <p:blipFill>
          <a:blip r:embed="rId2"/>
          <a:stretch>
            <a:fillRect/>
          </a:stretch>
        </p:blipFill>
        <p:spPr>
          <a:xfrm>
            <a:off x="0" y="-6448"/>
            <a:ext cx="10124041" cy="569285"/>
          </a:xfrm>
          <a:prstGeom prst="rect">
            <a:avLst/>
          </a:prstGeom>
        </p:spPr>
      </p:pic>
      <p:sp>
        <p:nvSpPr>
          <p:cNvPr id="9" name="Tittel 1"/>
          <p:cNvSpPr txBox="1">
            <a:spLocks/>
          </p:cNvSpPr>
          <p:nvPr/>
        </p:nvSpPr>
        <p:spPr>
          <a:xfrm>
            <a:off x="336007" y="549114"/>
            <a:ext cx="6437326" cy="622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000" dirty="0" smtClean="0"/>
              <a:t>Vi over 16 år på leiren har følgende oppgaver vi må fordele</a:t>
            </a:r>
          </a:p>
        </p:txBody>
      </p:sp>
      <p:graphicFrame>
        <p:nvGraphicFramePr>
          <p:cNvPr id="2" name="Tabell 1"/>
          <p:cNvGraphicFramePr>
            <a:graphicFrameLocks noGrp="1"/>
          </p:cNvGraphicFramePr>
          <p:nvPr>
            <p:extLst>
              <p:ext uri="{D42A27DB-BD31-4B8C-83A1-F6EECF244321}">
                <p14:modId xmlns:p14="http://schemas.microsoft.com/office/powerpoint/2010/main" val="3051596735"/>
              </p:ext>
            </p:extLst>
          </p:nvPr>
        </p:nvGraphicFramePr>
        <p:xfrm>
          <a:off x="336007" y="1171229"/>
          <a:ext cx="3135326" cy="5229570"/>
        </p:xfrm>
        <a:graphic>
          <a:graphicData uri="http://schemas.openxmlformats.org/drawingml/2006/table">
            <a:tbl>
              <a:tblPr/>
              <a:tblGrid>
                <a:gridCol w="547607"/>
                <a:gridCol w="2587719"/>
              </a:tblGrid>
              <a:tr h="174319">
                <a:tc gridSpan="2">
                  <a:txBody>
                    <a:bodyPr/>
                    <a:lstStyle/>
                    <a:p>
                      <a:pPr algn="l" fontAlgn="b"/>
                      <a:r>
                        <a:rPr lang="nb-NO" sz="900" b="1" i="1" u="none" strike="noStrike" dirty="0">
                          <a:solidFill>
                            <a:srgbClr val="000000"/>
                          </a:solidFill>
                          <a:effectLst/>
                          <a:latin typeface="Calibri"/>
                        </a:rPr>
                        <a:t>Velg/prioriter aktivitet ved å skrive 1 - 2 - 3 - 4 </a:t>
                      </a:r>
                    </a:p>
                  </a:txBody>
                  <a:tcPr marL="9796" marR="9796" marT="979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nb-NO"/>
                    </a:p>
                  </a:txBody>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Henting og fordeling av mat 8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Drift av kiosk 8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Parkeringsvakter 4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Leiravis  - journalist og fotograf – facebook 5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Kanopadling – turer/aktivitet  4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Nedfiring – brattkort  10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Guide Tur Preikestolen 6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Guide Tur Heiahorn 6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Haik organisering inn og utsjekk 2 stk. </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Hinderløype 6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Meet me samarbeidsaktiviteter 16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ctr" fontAlgn="b"/>
                      <a:r>
                        <a:rPr lang="nb-NO" sz="900" b="0" i="0" u="none" strike="noStrike">
                          <a:solidFill>
                            <a:srgbClr val="000000"/>
                          </a:solidFill>
                          <a:effectLst/>
                          <a:latin typeface="Calibri"/>
                        </a:rPr>
                        <a:t>x</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Meet me patruljeaktivitet = patruljefører</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ctr" fontAlgn="b"/>
                      <a:r>
                        <a:rPr lang="nb-NO" sz="900" b="0" i="0" u="none" strike="noStrike">
                          <a:solidFill>
                            <a:srgbClr val="000000"/>
                          </a:solidFill>
                          <a:effectLst/>
                          <a:latin typeface="Calibri"/>
                        </a:rPr>
                        <a:t>x</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Meet me ledermiddag = troppsleder</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Sjåfør ATV til transport 3 stk (over 20 år)</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Sjåfører til bil 6 stk (over 20 år)</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Meet me kreative aktiviteter 6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Volleyballdommere 2 stk. </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Tautrekking 2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Lederbarn 2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Førstehjelps øvelser og trening 8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Roverkveld 3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Roveraktiviteter 3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Lederkveld 3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Ledertrening 12 stk. </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Lydansvarlig scene og aktiviteter 2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Lysansvarlig scene 2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Drift av toaletter og dusjer 10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effectLst/>
                          <a:latin typeface="Calibri"/>
                        </a:rPr>
                        <a:t>Drift av låve 4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r h="174319">
                <a:tc>
                  <a:txBody>
                    <a:bodyPr/>
                    <a:lstStyle/>
                    <a:p>
                      <a:pPr algn="l" fontAlgn="b"/>
                      <a:r>
                        <a:rPr lang="nb-NO" sz="900" b="0" i="0" u="none" strike="noStrike">
                          <a:solidFill>
                            <a:srgbClr val="000000"/>
                          </a:solidFill>
                          <a:effectLst/>
                          <a:latin typeface="Calibri"/>
                        </a:rPr>
                        <a:t> </a:t>
                      </a:r>
                    </a:p>
                  </a:txBody>
                  <a:tcPr marL="9796" marR="9796" marT="97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dirty="0">
                          <a:solidFill>
                            <a:srgbClr val="000000"/>
                          </a:solidFill>
                          <a:effectLst/>
                          <a:latin typeface="Calibri"/>
                        </a:rPr>
                        <a:t>Drift av hovedhus 4 stk.</a:t>
                      </a:r>
                    </a:p>
                  </a:txBody>
                  <a:tcPr marL="9796" marR="9796" marT="9796"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8949916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4010526" y="2528064"/>
            <a:ext cx="5133473" cy="432993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dirty="0"/>
          </a:p>
        </p:txBody>
      </p:sp>
      <p:sp>
        <p:nvSpPr>
          <p:cNvPr id="23" name="TekstSylinder 22"/>
          <p:cNvSpPr txBox="1"/>
          <p:nvPr/>
        </p:nvSpPr>
        <p:spPr>
          <a:xfrm>
            <a:off x="4114800" y="2897128"/>
            <a:ext cx="4851399" cy="1954381"/>
          </a:xfrm>
          <a:prstGeom prst="rect">
            <a:avLst/>
          </a:prstGeom>
          <a:noFill/>
        </p:spPr>
        <p:txBody>
          <a:bodyPr wrap="square" rtlCol="0">
            <a:spAutoFit/>
          </a:bodyPr>
          <a:lstStyle/>
          <a:p>
            <a:r>
              <a:rPr lang="nb-NO" sz="1100" dirty="0" smtClean="0"/>
              <a:t>Målet med at patruljefører kommer fredag er:</a:t>
            </a:r>
          </a:p>
          <a:p>
            <a:pPr marL="171450" indent="-171450">
              <a:buFontTx/>
              <a:buChar char="-"/>
            </a:pPr>
            <a:r>
              <a:rPr lang="nb-NO" sz="1100" dirty="0" smtClean="0"/>
              <a:t>Få utstyr til parkeringsplass – slik at det er klart når speiderne kommer lørdag (trenger ikke ta det til området – kun til P-plassen)</a:t>
            </a:r>
          </a:p>
          <a:p>
            <a:pPr marL="171450" indent="-171450">
              <a:buFontTx/>
              <a:buChar char="-"/>
            </a:pPr>
            <a:r>
              <a:rPr lang="nb-NO" sz="1100" dirty="0" smtClean="0"/>
              <a:t>Bli kjent med leirområdet – her skal min patrulje bo!</a:t>
            </a:r>
          </a:p>
          <a:p>
            <a:pPr marL="171450" indent="-171450">
              <a:buFontTx/>
              <a:buChar char="-"/>
            </a:pPr>
            <a:r>
              <a:rPr lang="nb-NO" sz="1100" dirty="0" smtClean="0"/>
              <a:t>Bli kjent med de andre patruljeførerne</a:t>
            </a:r>
            <a:endParaRPr lang="nb-NO" sz="1100" dirty="0"/>
          </a:p>
          <a:p>
            <a:endParaRPr lang="nb-NO" sz="1100" dirty="0" smtClean="0"/>
          </a:p>
          <a:p>
            <a:r>
              <a:rPr lang="nb-NO" sz="1100" dirty="0" smtClean="0"/>
              <a:t>Dere trenger ikke ta med mat. Det blir servert mat på låven både fredag kveld og lørdag morgen. Lørdag lunsj lages på patruljeområdet (matutlevering starter til lunsj lørdag).</a:t>
            </a:r>
          </a:p>
          <a:p>
            <a:endParaRPr lang="nb-NO" sz="1100" dirty="0" smtClean="0"/>
          </a:p>
          <a:p>
            <a:endParaRPr lang="nb-NO" sz="1100" dirty="0"/>
          </a:p>
        </p:txBody>
      </p:sp>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9" name="Tittel 1"/>
          <p:cNvSpPr txBox="1">
            <a:spLocks/>
          </p:cNvSpPr>
          <p:nvPr/>
        </p:nvSpPr>
        <p:spPr>
          <a:xfrm>
            <a:off x="158207" y="2776082"/>
            <a:ext cx="3499393" cy="622107"/>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000" i="1" dirty="0" smtClean="0">
                <a:solidFill>
                  <a:srgbClr val="FF0000"/>
                </a:solidFill>
              </a:rPr>
              <a:t>NYHET:</a:t>
            </a:r>
          </a:p>
          <a:p>
            <a:pPr algn="l"/>
            <a:r>
              <a:rPr lang="nb-NO" sz="3000" dirty="0" smtClean="0"/>
              <a:t>Fra onsdag 29.juli</a:t>
            </a:r>
          </a:p>
        </p:txBody>
      </p:sp>
      <p:sp>
        <p:nvSpPr>
          <p:cNvPr id="11" name="TekstSylinder 10"/>
          <p:cNvSpPr txBox="1"/>
          <p:nvPr/>
        </p:nvSpPr>
        <p:spPr>
          <a:xfrm>
            <a:off x="158207" y="3405128"/>
            <a:ext cx="3643326" cy="769441"/>
          </a:xfrm>
          <a:prstGeom prst="rect">
            <a:avLst/>
          </a:prstGeom>
          <a:noFill/>
        </p:spPr>
        <p:txBody>
          <a:bodyPr wrap="square" rtlCol="0">
            <a:spAutoFit/>
          </a:bodyPr>
          <a:lstStyle/>
          <a:p>
            <a:r>
              <a:rPr lang="nb-NO" sz="1100" dirty="0" smtClean="0"/>
              <a:t>Innrykk for alle over 16 år som ønsker å bidra </a:t>
            </a:r>
            <a:r>
              <a:rPr lang="nb-NO" sz="1100" b="1" dirty="0" smtClean="0">
                <a:solidFill>
                  <a:srgbClr val="FF0000"/>
                </a:solidFill>
              </a:rPr>
              <a:t>med </a:t>
            </a:r>
            <a:r>
              <a:rPr lang="nb-NO" sz="1100" b="1" dirty="0">
                <a:solidFill>
                  <a:srgbClr val="FF0000"/>
                </a:solidFill>
              </a:rPr>
              <a:t>fellesoppgaver</a:t>
            </a:r>
            <a:r>
              <a:rPr lang="nb-NO" sz="1100" dirty="0" smtClean="0"/>
              <a:t> i forberedelsen til leiren. </a:t>
            </a:r>
          </a:p>
          <a:p>
            <a:pPr marL="171450" indent="-171450">
              <a:buFontTx/>
              <a:buChar char="-"/>
            </a:pPr>
            <a:r>
              <a:rPr lang="nb-NO" sz="1100" dirty="0" smtClean="0"/>
              <a:t>Vi tilbyr gratis mat, overnatting innendørs (til og med natt til lørdag). Bli med da vel – kjekt hvis du melder deg på </a:t>
            </a:r>
          </a:p>
        </p:txBody>
      </p:sp>
      <p:pic>
        <p:nvPicPr>
          <p:cNvPr id="4" name="Bilde 3" descr="Skjermbilde 2015-05-10 kl. 11.03.0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5599" y="4390890"/>
            <a:ext cx="2260600" cy="2314710"/>
          </a:xfrm>
          <a:prstGeom prst="rect">
            <a:avLst/>
          </a:prstGeom>
        </p:spPr>
      </p:pic>
      <p:sp>
        <p:nvSpPr>
          <p:cNvPr id="10" name="Tittel 1"/>
          <p:cNvSpPr txBox="1">
            <a:spLocks/>
          </p:cNvSpPr>
          <p:nvPr/>
        </p:nvSpPr>
        <p:spPr>
          <a:xfrm>
            <a:off x="251340" y="4264797"/>
            <a:ext cx="3499393" cy="622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000" dirty="0" smtClean="0"/>
              <a:t>Fredag 31.juli</a:t>
            </a:r>
          </a:p>
        </p:txBody>
      </p:sp>
      <p:sp>
        <p:nvSpPr>
          <p:cNvPr id="12" name="TekstSylinder 11"/>
          <p:cNvSpPr txBox="1"/>
          <p:nvPr/>
        </p:nvSpPr>
        <p:spPr>
          <a:xfrm>
            <a:off x="251340" y="4851509"/>
            <a:ext cx="3643326" cy="1954381"/>
          </a:xfrm>
          <a:prstGeom prst="rect">
            <a:avLst/>
          </a:prstGeom>
          <a:noFill/>
        </p:spPr>
        <p:txBody>
          <a:bodyPr wrap="square" rtlCol="0">
            <a:spAutoFit/>
          </a:bodyPr>
          <a:lstStyle/>
          <a:p>
            <a:r>
              <a:rPr lang="nb-NO" sz="1100" dirty="0" smtClean="0"/>
              <a:t>Innrykk fredag ettermiddag</a:t>
            </a:r>
          </a:p>
          <a:p>
            <a:r>
              <a:rPr lang="nb-NO" sz="1100" dirty="0" smtClean="0">
                <a:solidFill>
                  <a:srgbClr val="FF0000"/>
                </a:solidFill>
              </a:rPr>
              <a:t>Det blir satt opp gratis buss fra Tau som korresponderer med båt fra Stavanger </a:t>
            </a:r>
          </a:p>
          <a:p>
            <a:r>
              <a:rPr lang="nb-NO" sz="1100" dirty="0" smtClean="0"/>
              <a:t>Alle </a:t>
            </a:r>
            <a:r>
              <a:rPr lang="nb-NO" sz="1100" dirty="0"/>
              <a:t>førerpatruljene inviteres til nyttig arbeid og </a:t>
            </a:r>
            <a:r>
              <a:rPr lang="nb-NO" sz="1100" dirty="0" smtClean="0"/>
              <a:t>moro. </a:t>
            </a:r>
            <a:endParaRPr lang="nb-NO" sz="1100" dirty="0"/>
          </a:p>
          <a:p>
            <a:r>
              <a:rPr lang="nb-NO" sz="1100" b="1" dirty="0" smtClean="0"/>
              <a:t>Adgang </a:t>
            </a:r>
            <a:r>
              <a:rPr lang="nb-NO" sz="1100" b="1" dirty="0"/>
              <a:t>kun for 3 troppsledere pr. tropp og 1 patruljefører pr. patrulje</a:t>
            </a:r>
            <a:r>
              <a:rPr lang="nb-NO" sz="1100" b="1" dirty="0" smtClean="0"/>
              <a:t>.</a:t>
            </a:r>
          </a:p>
          <a:p>
            <a:pPr marL="171450" indent="-171450">
              <a:buFontTx/>
              <a:buChar char="-"/>
            </a:pPr>
            <a:r>
              <a:rPr lang="nb-NO" sz="1100" dirty="0" smtClean="0"/>
              <a:t>Sette opp et telt midlertidig for overnatting </a:t>
            </a:r>
          </a:p>
          <a:p>
            <a:pPr marL="171450" indent="-171450">
              <a:buFontTx/>
              <a:buChar char="-"/>
            </a:pPr>
            <a:r>
              <a:rPr lang="nb-NO" sz="1100" dirty="0" smtClean="0"/>
              <a:t>Lage en plan for morgendagens leirbygging</a:t>
            </a:r>
          </a:p>
          <a:p>
            <a:pPr marL="171450" indent="-171450">
              <a:buFontTx/>
              <a:buChar char="-"/>
            </a:pPr>
            <a:endParaRPr lang="nb-NO" sz="1100" dirty="0"/>
          </a:p>
          <a:p>
            <a:r>
              <a:rPr lang="nb-NO" sz="1100" dirty="0" smtClean="0"/>
              <a:t>Se oppdatert </a:t>
            </a:r>
            <a:r>
              <a:rPr lang="nb-NO" sz="1100" dirty="0"/>
              <a:t>dagsprogram </a:t>
            </a:r>
            <a:r>
              <a:rPr lang="nb-NO" sz="1100" dirty="0" smtClean="0"/>
              <a:t>med klokkeslett på</a:t>
            </a:r>
          </a:p>
          <a:p>
            <a:r>
              <a:rPr lang="nb-NO" sz="1100" dirty="0" smtClean="0">
                <a:hlinkClick r:id="rId5"/>
              </a:rPr>
              <a:t>http</a:t>
            </a:r>
            <a:r>
              <a:rPr lang="nb-NO" sz="1100" dirty="0">
                <a:hlinkClick r:id="rId5"/>
              </a:rPr>
              <a:t>://www.vesterlen.no/</a:t>
            </a:r>
            <a:r>
              <a:rPr lang="nb-NO" sz="1100" dirty="0" smtClean="0">
                <a:hlinkClick r:id="rId5"/>
              </a:rPr>
              <a:t>program</a:t>
            </a:r>
            <a:r>
              <a:rPr lang="nb-NO" sz="1100" dirty="0" smtClean="0"/>
              <a:t> </a:t>
            </a:r>
          </a:p>
        </p:txBody>
      </p:sp>
    </p:spTree>
    <p:extLst>
      <p:ext uri="{BB962C8B-B14F-4D97-AF65-F5344CB8AC3E}">
        <p14:creationId xmlns:p14="http://schemas.microsoft.com/office/powerpoint/2010/main" val="36570589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4010526" y="2528064"/>
            <a:ext cx="5133473" cy="432993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dirty="0"/>
          </a:p>
        </p:txBody>
      </p:sp>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9" name="Tittel 1"/>
          <p:cNvSpPr txBox="1">
            <a:spLocks/>
          </p:cNvSpPr>
          <p:nvPr/>
        </p:nvSpPr>
        <p:spPr>
          <a:xfrm>
            <a:off x="158207" y="2693928"/>
            <a:ext cx="3499393" cy="622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000" dirty="0" smtClean="0"/>
              <a:t>Lørdag 1.august</a:t>
            </a:r>
          </a:p>
        </p:txBody>
      </p:sp>
      <p:sp>
        <p:nvSpPr>
          <p:cNvPr id="11" name="TekstSylinder 10"/>
          <p:cNvSpPr txBox="1"/>
          <p:nvPr/>
        </p:nvSpPr>
        <p:spPr>
          <a:xfrm>
            <a:off x="158207" y="3400702"/>
            <a:ext cx="3499393" cy="4154984"/>
          </a:xfrm>
          <a:prstGeom prst="rect">
            <a:avLst/>
          </a:prstGeom>
          <a:noFill/>
        </p:spPr>
        <p:txBody>
          <a:bodyPr wrap="square" rtlCol="0">
            <a:spAutoFit/>
          </a:bodyPr>
          <a:lstStyle/>
          <a:p>
            <a:r>
              <a:rPr lang="nb-NO" sz="1100" dirty="0" smtClean="0"/>
              <a:t>Fra 10.00 De første speiderne kommer</a:t>
            </a:r>
            <a:endParaRPr lang="nb-NO" sz="1100" dirty="0"/>
          </a:p>
          <a:p>
            <a:r>
              <a:rPr lang="nb-NO" sz="1100" dirty="0" smtClean="0"/>
              <a:t>	– </a:t>
            </a:r>
            <a:r>
              <a:rPr lang="nb-NO" sz="1100" dirty="0"/>
              <a:t>gruppene blir tildelt ferge/</a:t>
            </a:r>
            <a:r>
              <a:rPr lang="nb-NO" sz="1100" dirty="0" smtClean="0"/>
              <a:t>busstider</a:t>
            </a:r>
          </a:p>
          <a:p>
            <a:endParaRPr lang="nb-NO" sz="1100" dirty="0"/>
          </a:p>
          <a:p>
            <a:r>
              <a:rPr lang="nb-NO" sz="1100" dirty="0"/>
              <a:t>Se oppdatert dagsprogram med klokkeslett på</a:t>
            </a:r>
          </a:p>
          <a:p>
            <a:r>
              <a:rPr lang="nb-NO" sz="1100" dirty="0">
                <a:hlinkClick r:id="rId4"/>
              </a:rPr>
              <a:t>http://www.vesterlen.no/program</a:t>
            </a:r>
            <a:r>
              <a:rPr lang="nb-NO" sz="1100" dirty="0"/>
              <a:t> </a:t>
            </a:r>
          </a:p>
          <a:p>
            <a:endParaRPr lang="nb-NO" sz="1100" dirty="0"/>
          </a:p>
          <a:p>
            <a:r>
              <a:rPr lang="nb-NO" sz="1100" i="1" dirty="0"/>
              <a:t> </a:t>
            </a:r>
            <a:r>
              <a:rPr lang="nb-NO" sz="1100" i="1" dirty="0" smtClean="0"/>
              <a:t>  </a:t>
            </a:r>
            <a:r>
              <a:rPr lang="nb-NO" sz="1100" b="1" i="1" dirty="0" smtClean="0"/>
              <a:t>Jeg kan patruljeområde</a:t>
            </a:r>
          </a:p>
          <a:p>
            <a:r>
              <a:rPr lang="nb-NO" sz="1100" dirty="0"/>
              <a:t>	</a:t>
            </a:r>
            <a:r>
              <a:rPr lang="nb-NO" sz="1100" dirty="0" smtClean="0"/>
              <a:t>- Patruljene bygger leirområde</a:t>
            </a:r>
          </a:p>
          <a:p>
            <a:r>
              <a:rPr lang="nb-NO" sz="1100" dirty="0"/>
              <a:t>	</a:t>
            </a:r>
            <a:r>
              <a:rPr lang="nb-NO" sz="1100" dirty="0" smtClean="0"/>
              <a:t>- Lederne bygger troppsområde</a:t>
            </a:r>
          </a:p>
          <a:p>
            <a:r>
              <a:rPr lang="nb-NO" sz="1100" dirty="0" smtClean="0"/>
              <a:t>	Lunsj</a:t>
            </a:r>
          </a:p>
          <a:p>
            <a:r>
              <a:rPr lang="nb-NO" sz="1100" dirty="0" smtClean="0"/>
              <a:t>Patruljefører SKAL ta med patruljens ”transportkasse” for mat ved første utlevering av mat. Det er da også viktig å vite hvor mange personer du er i patruljen.</a:t>
            </a:r>
            <a:endParaRPr lang="nb-NO" sz="1100" dirty="0"/>
          </a:p>
          <a:p>
            <a:r>
              <a:rPr lang="nb-NO" sz="1100" b="1" i="1" dirty="0"/>
              <a:t> </a:t>
            </a:r>
            <a:r>
              <a:rPr lang="nb-NO" sz="1100" b="1" i="1" dirty="0" smtClean="0"/>
              <a:t>  Jeg </a:t>
            </a:r>
            <a:r>
              <a:rPr lang="nb-NO" sz="1100" b="1" i="1" dirty="0"/>
              <a:t>kan </a:t>
            </a:r>
            <a:r>
              <a:rPr lang="nb-NO" sz="1100" b="1" i="1" dirty="0" smtClean="0"/>
              <a:t>patruljeområde fortsetter</a:t>
            </a:r>
            <a:endParaRPr lang="nb-NO" sz="1100" b="1" i="1" dirty="0"/>
          </a:p>
          <a:p>
            <a:r>
              <a:rPr lang="nb-NO" sz="1100" dirty="0" smtClean="0"/>
              <a:t>Åpningsleirbål  </a:t>
            </a:r>
            <a:r>
              <a:rPr lang="nb-NO" sz="1100" b="1" i="1" dirty="0" smtClean="0"/>
              <a:t>Jeg kan underholde </a:t>
            </a:r>
          </a:p>
          <a:p>
            <a:r>
              <a:rPr lang="nb-NO" sz="1100" dirty="0" smtClean="0"/>
              <a:t>Innslag/</a:t>
            </a:r>
            <a:r>
              <a:rPr lang="nb-NO" sz="1100" dirty="0" err="1" smtClean="0"/>
              <a:t>talenter</a:t>
            </a:r>
            <a:r>
              <a:rPr lang="nb-NO" sz="1100" dirty="0" smtClean="0"/>
              <a:t> meldes </a:t>
            </a:r>
            <a:r>
              <a:rPr lang="nb-NO" sz="1100" dirty="0" smtClean="0">
                <a:hlinkClick r:id="rId5"/>
              </a:rPr>
              <a:t>hm@dds.no</a:t>
            </a:r>
            <a:r>
              <a:rPr lang="nb-NO" sz="1100" dirty="0" smtClean="0"/>
              <a:t> </a:t>
            </a:r>
            <a:r>
              <a:rPr lang="nb-NO" sz="1100" u="sng" dirty="0" smtClean="0"/>
              <a:t>før</a:t>
            </a:r>
            <a:r>
              <a:rPr lang="nb-NO" sz="1100" dirty="0" smtClean="0"/>
              <a:t> leiren</a:t>
            </a:r>
          </a:p>
          <a:p>
            <a:endParaRPr lang="nb-NO" sz="1100" dirty="0" smtClean="0"/>
          </a:p>
          <a:p>
            <a:r>
              <a:rPr lang="nb-NO" sz="1100" dirty="0" smtClean="0"/>
              <a:t>Se </a:t>
            </a:r>
            <a:r>
              <a:rPr lang="nb-NO" sz="1100" dirty="0"/>
              <a:t>oppdatert dagsprogram med klokkeslett på</a:t>
            </a:r>
          </a:p>
          <a:p>
            <a:r>
              <a:rPr lang="nb-NO" sz="1100" dirty="0">
                <a:hlinkClick r:id="rId4"/>
              </a:rPr>
              <a:t>http://www.vesterlen.no/program</a:t>
            </a:r>
            <a:r>
              <a:rPr lang="nb-NO" sz="1100" dirty="0"/>
              <a:t> </a:t>
            </a:r>
          </a:p>
          <a:p>
            <a:endParaRPr lang="nb-NO" sz="1100" dirty="0" smtClean="0"/>
          </a:p>
          <a:p>
            <a:endParaRPr lang="nb-NO" sz="1100" dirty="0" smtClean="0"/>
          </a:p>
          <a:p>
            <a:endParaRPr lang="nb-NO" sz="1100" dirty="0"/>
          </a:p>
          <a:p>
            <a:endParaRPr lang="nb-NO" sz="1100" dirty="0" smtClean="0"/>
          </a:p>
          <a:p>
            <a:endParaRPr lang="nb-NO" sz="1100" dirty="0" smtClean="0"/>
          </a:p>
        </p:txBody>
      </p:sp>
      <p:pic>
        <p:nvPicPr>
          <p:cNvPr id="2" name="Bilde 1" descr="Skjermbilde 2015-05-10 kl. 10.55.50.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01608" y="4135209"/>
            <a:ext cx="2264592" cy="2616200"/>
          </a:xfrm>
          <a:prstGeom prst="rect">
            <a:avLst/>
          </a:prstGeom>
        </p:spPr>
      </p:pic>
      <p:sp>
        <p:nvSpPr>
          <p:cNvPr id="8" name="TekstSylinder 7"/>
          <p:cNvSpPr txBox="1"/>
          <p:nvPr/>
        </p:nvSpPr>
        <p:spPr>
          <a:xfrm>
            <a:off x="4114800" y="2803994"/>
            <a:ext cx="4851399" cy="2123658"/>
          </a:xfrm>
          <a:prstGeom prst="rect">
            <a:avLst/>
          </a:prstGeom>
          <a:noFill/>
        </p:spPr>
        <p:txBody>
          <a:bodyPr wrap="square" rtlCol="0">
            <a:spAutoFit/>
          </a:bodyPr>
          <a:lstStyle/>
          <a:p>
            <a:r>
              <a:rPr lang="nb-NO" sz="1100" dirty="0" smtClean="0"/>
              <a:t>Lørdag er det bygging av patruljeområde (se eget skriv for innhold) </a:t>
            </a:r>
          </a:p>
          <a:p>
            <a:r>
              <a:rPr lang="nb-NO" sz="1100" dirty="0" smtClean="0"/>
              <a:t>De voksne over 16 år bygger troppsområde (se eget skriv for innhold)</a:t>
            </a:r>
          </a:p>
          <a:p>
            <a:endParaRPr lang="nb-NO" sz="1100" dirty="0" smtClean="0"/>
          </a:p>
          <a:p>
            <a:r>
              <a:rPr lang="nb-NO" sz="1100" dirty="0" smtClean="0"/>
              <a:t>Første matutlevering er til lørdag lunsj. Hver patrulje får mat i egen ”transportkasse”. Lederne får mat i sin ”lederpatruljekasse”. Transportkassen for mat må leveres tilbake til matutlevering umiddelbart etter frokost hver dag (slik at middag kan klargjøres)</a:t>
            </a:r>
          </a:p>
          <a:p>
            <a:endParaRPr lang="nb-NO" sz="1100" dirty="0"/>
          </a:p>
          <a:p>
            <a:r>
              <a:rPr lang="nb-NO" sz="1100" dirty="0" smtClean="0"/>
              <a:t>Har dere noen som vil/kan opptre med</a:t>
            </a:r>
          </a:p>
          <a:p>
            <a:r>
              <a:rPr lang="nb-NO" sz="1100" dirty="0" smtClean="0"/>
              <a:t>et innslag på leirbålet? Ta kontakt med </a:t>
            </a:r>
          </a:p>
          <a:p>
            <a:r>
              <a:rPr lang="nb-NO" sz="1100" dirty="0" smtClean="0">
                <a:hlinkClick r:id="rId5"/>
              </a:rPr>
              <a:t>hm@dds.no</a:t>
            </a:r>
            <a:r>
              <a:rPr lang="nb-NO" sz="1100" dirty="0" smtClean="0"/>
              <a:t> før leiren.</a:t>
            </a:r>
          </a:p>
          <a:p>
            <a:endParaRPr lang="nb-NO" sz="1100" dirty="0" smtClean="0"/>
          </a:p>
        </p:txBody>
      </p:sp>
    </p:spTree>
    <p:extLst>
      <p:ext uri="{BB962C8B-B14F-4D97-AF65-F5344CB8AC3E}">
        <p14:creationId xmlns:p14="http://schemas.microsoft.com/office/powerpoint/2010/main" val="13198276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4010526" y="2528064"/>
            <a:ext cx="5133473" cy="432993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dirty="0"/>
          </a:p>
        </p:txBody>
      </p:sp>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9" name="Tittel 1"/>
          <p:cNvSpPr txBox="1">
            <a:spLocks/>
          </p:cNvSpPr>
          <p:nvPr/>
        </p:nvSpPr>
        <p:spPr>
          <a:xfrm>
            <a:off x="158207" y="2528064"/>
            <a:ext cx="3499393" cy="622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000" dirty="0" smtClean="0"/>
              <a:t>Søndag 2.august</a:t>
            </a:r>
          </a:p>
        </p:txBody>
      </p:sp>
      <p:sp>
        <p:nvSpPr>
          <p:cNvPr id="11" name="TekstSylinder 10"/>
          <p:cNvSpPr txBox="1"/>
          <p:nvPr/>
        </p:nvSpPr>
        <p:spPr>
          <a:xfrm>
            <a:off x="158207" y="3150171"/>
            <a:ext cx="3852320" cy="430887"/>
          </a:xfrm>
          <a:prstGeom prst="rect">
            <a:avLst/>
          </a:prstGeom>
          <a:noFill/>
        </p:spPr>
        <p:txBody>
          <a:bodyPr wrap="square" rtlCol="0">
            <a:spAutoFit/>
          </a:bodyPr>
          <a:lstStyle/>
          <a:p>
            <a:r>
              <a:rPr lang="nb-NO" sz="1100" dirty="0"/>
              <a:t>Se oppdatert dagsprogram med klokkeslett på</a:t>
            </a:r>
          </a:p>
          <a:p>
            <a:r>
              <a:rPr lang="nb-NO" sz="1100" dirty="0">
                <a:hlinkClick r:id="rId4"/>
              </a:rPr>
              <a:t>http://www.vesterlen.no/program</a:t>
            </a:r>
            <a:r>
              <a:rPr lang="nb-NO" sz="1100" dirty="0"/>
              <a:t> </a:t>
            </a:r>
          </a:p>
        </p:txBody>
      </p:sp>
      <p:sp>
        <p:nvSpPr>
          <p:cNvPr id="10" name="TekstSylinder 9"/>
          <p:cNvSpPr txBox="1"/>
          <p:nvPr/>
        </p:nvSpPr>
        <p:spPr>
          <a:xfrm>
            <a:off x="4114800" y="2712986"/>
            <a:ext cx="4851399" cy="1785104"/>
          </a:xfrm>
          <a:prstGeom prst="rect">
            <a:avLst/>
          </a:prstGeom>
          <a:noFill/>
        </p:spPr>
        <p:txBody>
          <a:bodyPr wrap="square" rtlCol="0">
            <a:spAutoFit/>
          </a:bodyPr>
          <a:lstStyle/>
          <a:p>
            <a:r>
              <a:rPr lang="nb-NO" sz="1100" dirty="0" smtClean="0"/>
              <a:t>Søndag er åpen dag. Da kan alle som vil besøke leiren. </a:t>
            </a:r>
            <a:endParaRPr lang="nb-NO" sz="1100" dirty="0"/>
          </a:p>
          <a:p>
            <a:endParaRPr lang="nb-NO" sz="1100" dirty="0" smtClean="0"/>
          </a:p>
          <a:p>
            <a:r>
              <a:rPr lang="nb-NO" sz="1100" dirty="0" smtClean="0"/>
              <a:t>Alle patruljer må før leiren planlegge en aktivitet de kan ha sammen med en annen patrulje 2,5 timer + de skal lage middag sammen. Søndag blir gjennomfører halvparten av patrulje sin aktivitet og halvparten er gjester. Mandag (tirsdag, onsdag eller torsdag) er det motsatt. Viktig at aktiviteten er godt planlagt og kan gjennomføres uansett vær!</a:t>
            </a:r>
          </a:p>
          <a:p>
            <a:endParaRPr lang="nb-NO" sz="1100" dirty="0"/>
          </a:p>
          <a:p>
            <a:r>
              <a:rPr lang="nb-NO" sz="1100" dirty="0" smtClean="0"/>
              <a:t>På kvelden er det individuelle kveldsaktiviteter. Hvem som kan gjøre hva avklares kvelden før.</a:t>
            </a:r>
          </a:p>
        </p:txBody>
      </p:sp>
      <p:pic>
        <p:nvPicPr>
          <p:cNvPr id="12" name="Bilde 11" descr="Skjermbilde 2015-05-10 kl. 11.36.2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68982" y="4351867"/>
            <a:ext cx="2432472" cy="2386945"/>
          </a:xfrm>
          <a:prstGeom prst="rect">
            <a:avLst/>
          </a:prstGeom>
        </p:spPr>
      </p:pic>
    </p:spTree>
    <p:extLst>
      <p:ext uri="{BB962C8B-B14F-4D97-AF65-F5344CB8AC3E}">
        <p14:creationId xmlns:p14="http://schemas.microsoft.com/office/powerpoint/2010/main" val="11023315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4010526" y="2528064"/>
            <a:ext cx="5133473" cy="4329936"/>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nb-NO" dirty="0"/>
          </a:p>
        </p:txBody>
      </p:sp>
      <p:pic>
        <p:nvPicPr>
          <p:cNvPr id="13" name="Bilde 12"/>
          <p:cNvPicPr>
            <a:picLocks noChangeAspect="1"/>
          </p:cNvPicPr>
          <p:nvPr/>
        </p:nvPicPr>
        <p:blipFill>
          <a:blip r:embed="rId2"/>
          <a:stretch>
            <a:fillRect/>
          </a:stretch>
        </p:blipFill>
        <p:spPr>
          <a:xfrm>
            <a:off x="0" y="1958779"/>
            <a:ext cx="10124041" cy="569285"/>
          </a:xfrm>
          <a:prstGeom prst="rect">
            <a:avLst/>
          </a:prstGeom>
        </p:spPr>
      </p:pic>
      <p:pic>
        <p:nvPicPr>
          <p:cNvPr id="25" name="Bilde 24"/>
          <p:cNvPicPr>
            <a:picLocks noChangeAspect="1"/>
          </p:cNvPicPr>
          <p:nvPr/>
        </p:nvPicPr>
        <p:blipFill>
          <a:blip r:embed="rId3"/>
          <a:stretch>
            <a:fillRect/>
          </a:stretch>
        </p:blipFill>
        <p:spPr>
          <a:xfrm>
            <a:off x="0" y="-8523"/>
            <a:ext cx="9143999" cy="1967302"/>
          </a:xfrm>
          <a:prstGeom prst="rect">
            <a:avLst/>
          </a:prstGeom>
        </p:spPr>
      </p:pic>
      <p:sp>
        <p:nvSpPr>
          <p:cNvPr id="9" name="Tittel 1"/>
          <p:cNvSpPr txBox="1">
            <a:spLocks/>
          </p:cNvSpPr>
          <p:nvPr/>
        </p:nvSpPr>
        <p:spPr>
          <a:xfrm>
            <a:off x="158207" y="2693928"/>
            <a:ext cx="3499393" cy="6221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3000" dirty="0" smtClean="0"/>
              <a:t>Mandag 3.august</a:t>
            </a:r>
          </a:p>
        </p:txBody>
      </p:sp>
      <p:sp>
        <p:nvSpPr>
          <p:cNvPr id="11" name="TekstSylinder 10"/>
          <p:cNvSpPr txBox="1"/>
          <p:nvPr/>
        </p:nvSpPr>
        <p:spPr>
          <a:xfrm>
            <a:off x="158207" y="3248302"/>
            <a:ext cx="4015860" cy="430887"/>
          </a:xfrm>
          <a:prstGeom prst="rect">
            <a:avLst/>
          </a:prstGeom>
          <a:noFill/>
        </p:spPr>
        <p:txBody>
          <a:bodyPr wrap="square" rtlCol="0">
            <a:spAutoFit/>
          </a:bodyPr>
          <a:lstStyle/>
          <a:p>
            <a:r>
              <a:rPr lang="nb-NO" sz="1100" dirty="0"/>
              <a:t>Se oppdatert dagsprogram med klokkeslett på</a:t>
            </a:r>
          </a:p>
          <a:p>
            <a:r>
              <a:rPr lang="nb-NO" sz="1100" dirty="0">
                <a:hlinkClick r:id="rId4"/>
              </a:rPr>
              <a:t>http://www.vesterlen.no/program</a:t>
            </a:r>
            <a:r>
              <a:rPr lang="nb-NO" sz="1100" dirty="0"/>
              <a:t> </a:t>
            </a:r>
            <a:endParaRPr lang="nb-NO" sz="1100" dirty="0"/>
          </a:p>
        </p:txBody>
      </p:sp>
      <p:sp>
        <p:nvSpPr>
          <p:cNvPr id="10" name="TekstSylinder 9"/>
          <p:cNvSpPr txBox="1"/>
          <p:nvPr/>
        </p:nvSpPr>
        <p:spPr>
          <a:xfrm>
            <a:off x="4114800" y="2803994"/>
            <a:ext cx="4851399" cy="938719"/>
          </a:xfrm>
          <a:prstGeom prst="rect">
            <a:avLst/>
          </a:prstGeom>
          <a:noFill/>
        </p:spPr>
        <p:txBody>
          <a:bodyPr wrap="square" rtlCol="0">
            <a:spAutoFit/>
          </a:bodyPr>
          <a:lstStyle/>
          <a:p>
            <a:r>
              <a:rPr lang="nb-NO" sz="1100" dirty="0" smtClean="0"/>
              <a:t>Mandag blir det satt opp buss til de som ønsker å gå til Preikestolen. Turen kan bli flyttet til tirsdag, onsdag, torsdag og som siste alternativ fredag alt etter værmelding. De som ikke ønsker å dra til Preikestolen kan gå til Heiahorn eller ha aktiviteter i leiren. </a:t>
            </a:r>
          </a:p>
          <a:p>
            <a:endParaRPr lang="nb-NO" sz="1100" dirty="0"/>
          </a:p>
        </p:txBody>
      </p:sp>
      <p:pic>
        <p:nvPicPr>
          <p:cNvPr id="12" name="Bilde 11" descr="Skjermbilde 2015-05-10 kl. 11.04.01.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29100" y="4498090"/>
            <a:ext cx="2137833" cy="2240723"/>
          </a:xfrm>
          <a:prstGeom prst="rect">
            <a:avLst/>
          </a:prstGeom>
        </p:spPr>
      </p:pic>
      <p:pic>
        <p:nvPicPr>
          <p:cNvPr id="14" name="Bilde 13" descr="Skjermbilde 2015-05-10 kl. 11.04.18.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15667" y="4498090"/>
            <a:ext cx="2108200" cy="2275243"/>
          </a:xfrm>
          <a:prstGeom prst="rect">
            <a:avLst/>
          </a:prstGeom>
        </p:spPr>
      </p:pic>
    </p:spTree>
    <p:extLst>
      <p:ext uri="{BB962C8B-B14F-4D97-AF65-F5344CB8AC3E}">
        <p14:creationId xmlns:p14="http://schemas.microsoft.com/office/powerpoint/2010/main" val="5775932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andard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Standardtema.thmx</Template>
  <TotalTime>14773</TotalTime>
  <Words>2104</Words>
  <Application>Microsoft Macintosh PowerPoint</Application>
  <PresentationFormat>Skjermfremvisning (4:3)</PresentationFormat>
  <Paragraphs>350</Paragraphs>
  <Slides>17</Slides>
  <Notes>1</Notes>
  <HiddenSlides>0</HiddenSlides>
  <MMClips>0</MMClips>
  <ScaleCrop>false</ScaleCrop>
  <HeadingPairs>
    <vt:vector size="4" baseType="variant">
      <vt:variant>
        <vt:lpstr>Tema</vt:lpstr>
      </vt:variant>
      <vt:variant>
        <vt:i4>1</vt:i4>
      </vt:variant>
      <vt:variant>
        <vt:lpstr>Lysbildetitler</vt:lpstr>
      </vt:variant>
      <vt:variant>
        <vt:i4>17</vt:i4>
      </vt:variant>
    </vt:vector>
  </HeadingPairs>
  <TitlesOfParts>
    <vt:vector size="18" baseType="lpstr">
      <vt:lpstr>Standardtema</vt:lpstr>
      <vt:lpstr>Infopakke oppdatert pr.22.juli</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Autograf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 med på kretsleir!</dc:title>
  <dc:creator>Tone Grete Gundersen</dc:creator>
  <cp:lastModifiedBy>Ivar Anton Nøttestad</cp:lastModifiedBy>
  <cp:revision>90</cp:revision>
  <dcterms:created xsi:type="dcterms:W3CDTF">2014-10-14T07:03:19Z</dcterms:created>
  <dcterms:modified xsi:type="dcterms:W3CDTF">2015-07-24T08:38:47Z</dcterms:modified>
</cp:coreProperties>
</file>