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D6e8b/zn9aY7pb4X1xSBIuQvn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BF4C15-ABDA-4B47-B985-013ADCBF54AB}">
  <a:tblStyle styleId="{D5BF4C15-ABDA-4B47-B985-013ADCBF54A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fill>
          <a:solidFill>
            <a:srgbClr val="DDECCC"/>
          </a:solidFill>
        </a:fill>
      </a:tcStyle>
    </a:band1H>
    <a:band2H>
      <a:tcTxStyle/>
    </a:band2H>
    <a:band1V>
      <a:tcTxStyle/>
      <a:tcStyle>
        <a:fill>
          <a:solidFill>
            <a:srgbClr val="DDEC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no-NO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76" name="Google Shape;76;p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77" name="Google Shape;77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8" name="Google Shape;78;p1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0ec6bf5b5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b0ec6bf5b5_0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b0ec6bf5b5_0_16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60bf355b1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b60bf355b1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60bf355b1_0_1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b60bf355b1_0_1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0ec6bf5b5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b0ec6bf5b5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60bf355b1_0_1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b60bf355b1_0_1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b60bf355b1_0_19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60bf355b1_0_2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b60bf355b1_0_2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b60bf355b1_0_2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60bf355b1_0_2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b60bf355b1_0_2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b60bf355b1_0_2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60bf355b1_0_2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b60bf355b1_0_2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b60bf355b1_0_2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90" name="Google Shape;290;p1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291" name="Google Shape;291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92" name="Google Shape;292;p17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00" name="Google Shape;300;p1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01" name="Google Shape;301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02" name="Google Shape;302;p18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60bf355b1_0_241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17" name="Google Shape;317;g3b60bf355b1_0_24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18" name="Google Shape;318;g3b60bf355b1_0_2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19" name="Google Shape;319;g3b60bf355b1_0_241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g3b60bf355b1_0_2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27" name="Google Shape;327;p2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28" name="Google Shape;328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29" name="Google Shape;329;p20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60bf355b1_0_250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37" name="Google Shape;337;g3b60bf355b1_0_25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Norges speiderforbund</a:t>
            </a:r>
            <a:endParaRPr/>
          </a:p>
        </p:txBody>
      </p:sp>
      <p:sp>
        <p:nvSpPr>
          <p:cNvPr id="338" name="Google Shape;338;g3b60bf355b1_0_2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39" name="Google Shape;339;g3b60bf355b1_0_250:notes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3b60bf355b1_0_2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b60bf355b1_0_2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b60bf355b1_0_2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3b60bf355b1_0_2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60bf355b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b60bf355b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60bf355b1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b60bf355b1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0ec6bf5b5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b0ec6bf5b5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60bf355b1_0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b60bf355b1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0ec6bf5b5_0_1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b0ec6bf5b5_0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0ec6bf5b5_0_1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b0ec6bf5b5_0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14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type="title"/>
          </p:nvPr>
        </p:nvSpPr>
        <p:spPr>
          <a:xfrm>
            <a:off x="734888" y="1485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" type="body"/>
          </p:nvPr>
        </p:nvSpPr>
        <p:spPr>
          <a:xfrm>
            <a:off x="838200" y="2057400"/>
            <a:ext cx="373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Char char="o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32"/>
          <p:cNvSpPr txBox="1"/>
          <p:nvPr>
            <p:ph idx="2" type="body"/>
          </p:nvPr>
        </p:nvSpPr>
        <p:spPr>
          <a:xfrm>
            <a:off x="4724400" y="2057400"/>
            <a:ext cx="373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Char char="o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/>
          <p:nvPr>
            <p:ph type="title"/>
          </p:nvPr>
        </p:nvSpPr>
        <p:spPr>
          <a:xfrm>
            <a:off x="457200" y="12960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62" name="Google Shape;62;p33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o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3" name="Google Shape;63;p33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64" name="Google Shape;64;p3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o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Char char="o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69" name="Google Shape;69;p35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755576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838200" y="1481336"/>
            <a:ext cx="7620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CF67"/>
              </a:buClr>
              <a:buSzPts val="2400"/>
              <a:buChar char="○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F67"/>
              </a:buClr>
              <a:buSzPts val="18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Char char="○"/>
              <a:defRPr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Char char="○"/>
              <a:defRPr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Char char="○"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showMasterSp="0">
  <p:cSld name="Tittellysbilde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4208" y="-1251520"/>
            <a:ext cx="7272808" cy="102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2637" y="4847"/>
            <a:ext cx="1615827" cy="155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title"/>
          </p:nvPr>
        </p:nvSpPr>
        <p:spPr>
          <a:xfrm>
            <a:off x="457200" y="12960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29" name="Google Shape;29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0" name="Google Shape;30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31" name="Google Shape;31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○"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611560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Char char="○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○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○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  <a:defRPr sz="20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37" name="Google Shape;3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Georgia"/>
              <a:buNone/>
              <a:defRPr sz="9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755576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838200" y="2057400"/>
            <a:ext cx="7620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611560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44208" y="-891480"/>
            <a:ext cx="6502827" cy="92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 txBox="1"/>
          <p:nvPr/>
        </p:nvSpPr>
        <p:spPr>
          <a:xfrm>
            <a:off x="2422525" y="5105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5849384" y="6488509"/>
            <a:ext cx="24564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77712"/>
            <a:ext cx="9144000" cy="780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 bilde som inneholder kart, tegning&#10;&#10;Automatisk generert beskrivelse" id="14" name="Google Shape;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0" y="4591499"/>
            <a:ext cx="6289964" cy="142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90588"/>
          </a:schemeClr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/>
        </p:nvSpPr>
        <p:spPr>
          <a:xfrm>
            <a:off x="2422525" y="5105400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3"/>
          <p:cNvSpPr/>
          <p:nvPr/>
        </p:nvSpPr>
        <p:spPr>
          <a:xfrm>
            <a:off x="5849384" y="6488509"/>
            <a:ext cx="245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77712"/>
            <a:ext cx="9144000" cy="780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 bilde som inneholder kart, tegning&#10;&#10;Automatisk generert beskrivelse" id="46" name="Google Shape;46;p23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2195736" y="476672"/>
            <a:ext cx="6948263" cy="15794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rgbClr val="C0CF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0CF67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reg45_nepRo" TargetMode="External"/><Relationship Id="rId4" Type="http://schemas.openxmlformats.org/officeDocument/2006/relationships/hyperlink" Target="https://youtu.be/eFHqUJxcGmw?si=sZOd1KAS_B02ou4L" TargetMode="External"/><Relationship Id="rId5" Type="http://schemas.openxmlformats.org/officeDocument/2006/relationships/hyperlink" Target="https://www.youtube.com/watch?v=-RWb6v7wvds" TargetMode="External"/><Relationship Id="rId6" Type="http://schemas.openxmlformats.org/officeDocument/2006/relationships/hyperlink" Target="https://www.facebook.com/wsjnorway?locale=nb_N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kontingentledelsen@jamboree.no" TargetMode="External"/><Relationship Id="rId4" Type="http://schemas.openxmlformats.org/officeDocument/2006/relationships/hyperlink" Target="https://jamboree.no/ofte-stilte-sporsmal/" TargetMode="External"/><Relationship Id="rId5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/>
          <p:nvPr/>
        </p:nvSpPr>
        <p:spPr>
          <a:xfrm>
            <a:off x="2605088" y="1782763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5097463" y="6310313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>
            <p:ph type="title"/>
          </p:nvPr>
        </p:nvSpPr>
        <p:spPr>
          <a:xfrm>
            <a:off x="685800" y="22399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 sz="4400"/>
              <a:t>World Scout Jamboree 2027</a:t>
            </a:r>
            <a:endParaRPr sz="4400"/>
          </a:p>
        </p:txBody>
      </p:sp>
      <p:sp>
        <p:nvSpPr>
          <p:cNvPr id="84" name="Google Shape;84;p1"/>
          <p:cNvSpPr txBox="1"/>
          <p:nvPr>
            <p:ph idx="1" type="body"/>
          </p:nvPr>
        </p:nvSpPr>
        <p:spPr>
          <a:xfrm>
            <a:off x="29424" y="1740375"/>
            <a:ext cx="1056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no-NO" sz="500">
                <a:solidFill>
                  <a:schemeClr val="lt1"/>
                </a:solidFill>
              </a:rPr>
              <a:t>Foto: CF Salicath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1922925" y="1672975"/>
            <a:ext cx="12375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no-NO" sz="500">
                <a:solidFill>
                  <a:schemeClr val="lt1"/>
                </a:solidFill>
              </a:rPr>
              <a:t>Foto: Kristian Lauvdal Strøm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/>
          <p:nvPr>
            <p:ph idx="1" type="body"/>
          </p:nvPr>
        </p:nvSpPr>
        <p:spPr>
          <a:xfrm>
            <a:off x="5897725" y="1554375"/>
            <a:ext cx="14442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no-NO" sz="500">
                <a:solidFill>
                  <a:schemeClr val="lt1"/>
                </a:solidFill>
              </a:rPr>
              <a:t>Foto: Thomas Markento Andresen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685800" y="3366903"/>
            <a:ext cx="7772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o-NO" sz="2500"/>
              <a:t>Bli med på et verdenseventyr i Polen </a:t>
            </a:r>
            <a:endParaRPr sz="25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o-NO" sz="2500"/>
              <a:t>sammen med 40.000+ speidere fra hele verden!</a:t>
            </a:r>
            <a:endParaRPr sz="2500"/>
          </a:p>
        </p:txBody>
      </p:sp>
      <p:sp>
        <p:nvSpPr>
          <p:cNvPr id="88" name="Google Shape;88;p1"/>
          <p:cNvSpPr/>
          <p:nvPr/>
        </p:nvSpPr>
        <p:spPr>
          <a:xfrm>
            <a:off x="6709954" y="150229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8909" y="43844"/>
            <a:ext cx="11525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0ec6bf5b5_0_161"/>
          <p:cNvSpPr txBox="1"/>
          <p:nvPr>
            <p:ph type="title"/>
          </p:nvPr>
        </p:nvSpPr>
        <p:spPr>
          <a:xfrm>
            <a:off x="734888" y="118571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Basis utstyr til leir: </a:t>
            </a:r>
            <a:endParaRPr/>
          </a:p>
        </p:txBody>
      </p:sp>
      <p:sp>
        <p:nvSpPr>
          <p:cNvPr id="218" name="Google Shape;218;g3b0ec6bf5b5_0_161"/>
          <p:cNvSpPr txBox="1"/>
          <p:nvPr>
            <p:ph idx="1" type="body"/>
          </p:nvPr>
        </p:nvSpPr>
        <p:spPr>
          <a:xfrm>
            <a:off x="838200" y="2172855"/>
            <a:ext cx="3733800" cy="3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Pass / ID kort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Speiderskjorte + speiderskjerf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Stor sekk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Gode tursko (både lave og med støtte rundt ankel)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Sandaler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Tallerken og bestikksett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 sz="2000"/>
              <a:t>Sovepose/</a:t>
            </a:r>
            <a:r>
              <a:rPr lang="no-NO" sz="2000">
                <a:solidFill>
                  <a:schemeClr val="dk1"/>
                </a:solidFill>
              </a:rPr>
              <a:t>l</a:t>
            </a:r>
            <a:r>
              <a:rPr lang="no-NO" sz="2000"/>
              <a:t>iggeunderlag</a:t>
            </a:r>
            <a:endParaRPr sz="2000"/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000"/>
              <a:t>Hodelykt</a:t>
            </a:r>
            <a:endParaRPr sz="2000"/>
          </a:p>
        </p:txBody>
      </p:sp>
      <p:sp>
        <p:nvSpPr>
          <p:cNvPr id="219" name="Google Shape;219;g3b0ec6bf5b5_0_161"/>
          <p:cNvSpPr txBox="1"/>
          <p:nvPr>
            <p:ph idx="2" type="body"/>
          </p:nvPr>
        </p:nvSpPr>
        <p:spPr>
          <a:xfrm>
            <a:off x="4948375" y="1600189"/>
            <a:ext cx="3733800" cy="3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>
                <a:solidFill>
                  <a:schemeClr val="dk1"/>
                </a:solidFill>
              </a:rPr>
              <a:t>  </a:t>
            </a:r>
            <a:r>
              <a:rPr lang="no-NO" sz="2000"/>
              <a:t>Teltlykt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Toalettmappe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Regntøy (evnt + regnponcho)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Pakkeposer /plastposer 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Klær til leir (inkl. turbukse)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Solhatt/ solbriller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Lakenpose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rgbClr val="C0CF67"/>
              </a:buClr>
              <a:buSzPts val="1800"/>
              <a:buFont typeface="Courier New"/>
              <a:buNone/>
            </a:pPr>
            <a:r>
              <a:rPr lang="no-NO" sz="2000"/>
              <a:t>Vannflaske</a:t>
            </a:r>
            <a:endParaRPr sz="2000">
              <a:solidFill>
                <a:schemeClr val="dk1"/>
              </a:solidFill>
            </a:endParaRPr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no-NO" sz="2000"/>
              <a:t>Navnelapper på og til alle tingene</a:t>
            </a:r>
            <a:endParaRPr sz="2000"/>
          </a:p>
        </p:txBody>
      </p:sp>
      <p:sp>
        <p:nvSpPr>
          <p:cNvPr id="220" name="Google Shape;220;g3b0ec6bf5b5_0_161"/>
          <p:cNvSpPr txBox="1"/>
          <p:nvPr/>
        </p:nvSpPr>
        <p:spPr>
          <a:xfrm>
            <a:off x="884850" y="5830450"/>
            <a:ext cx="7374300" cy="307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NB! Trenger ikke speiderkniv på Jamboree – det er rett og slett ikke lov å ha med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type="title"/>
          </p:nvPr>
        </p:nvSpPr>
        <p:spPr>
          <a:xfrm>
            <a:off x="533400" y="1458927"/>
            <a:ext cx="8229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Hva trengs av ekstra utstyr</a:t>
            </a:r>
            <a:endParaRPr/>
          </a:p>
        </p:txBody>
      </p:sp>
      <p:graphicFrame>
        <p:nvGraphicFramePr>
          <p:cNvPr id="226" name="Google Shape;226;p14"/>
          <p:cNvGraphicFramePr/>
          <p:nvPr/>
        </p:nvGraphicFramePr>
        <p:xfrm>
          <a:off x="569000" y="22479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{D5BF4C15-ABDA-4B47-B985-013ADCBF54AB}</a:tableStyleId>
              </a:tblPr>
              <a:tblGrid>
                <a:gridCol w="2509625"/>
                <a:gridCol w="2298825"/>
                <a:gridCol w="1982625"/>
                <a:gridCol w="1367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Må ha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Kjekt å ha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Kan kanskje ha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Batteribank – stor!!!! (ca kr. 400,-) + mobillader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Solcellepanel til lading av batteribank*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Ekstra Norgesskjerf til bytting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Såpeflak (til håndvask), shampoo, etc. 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cap="none" strike="noStrike"/>
                        <a:t>Sammenleggbar vaskebalje / vaskepose (alle må beregne å vaske klær selv på turen)*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Myggnetting (aner ikke hvordan det er med mygg)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Antibac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cap="none" strike="noStrike"/>
                        <a:t>90 liters bag med bæresele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Speidermerker til bytting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Klesvaskemiddel*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Ekstra godt liggeunderlag (solid med luft) eller feltseng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Hvis varme netter – sommer sovepose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Solkrem + aftersun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Drikkeblære / camelback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Myggspray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Lett turhåndkle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Gode gå sko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u="none" cap="none" strike="noStrike"/>
                        <a:t>Reisepute + sovemaske + ørepropper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sp>
        <p:nvSpPr>
          <p:cNvPr id="227" name="Google Shape;227;p14"/>
          <p:cNvSpPr txBox="1"/>
          <p:nvPr/>
        </p:nvSpPr>
        <p:spPr>
          <a:xfrm>
            <a:off x="5191496" y="5881599"/>
            <a:ext cx="357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Dette er ting speiderne kan gå sammen om å ha – alle trenger ikke vaskepose eller solcellepanel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b60bf355b1_0_111"/>
          <p:cNvSpPr txBox="1"/>
          <p:nvPr>
            <p:ph type="title"/>
          </p:nvPr>
        </p:nvSpPr>
        <p:spPr>
          <a:xfrm>
            <a:off x="702601" y="1748442"/>
            <a:ext cx="82296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Så – hvem bør dra på Jamboree</a:t>
            </a:r>
            <a:endParaRPr/>
          </a:p>
        </p:txBody>
      </p:sp>
      <p:sp>
        <p:nvSpPr>
          <p:cNvPr id="233" name="Google Shape;233;g3b60bf355b1_0_111"/>
          <p:cNvSpPr txBox="1"/>
          <p:nvPr>
            <p:ph idx="1" type="body"/>
          </p:nvPr>
        </p:nvSpPr>
        <p:spPr>
          <a:xfrm>
            <a:off x="702600" y="2552332"/>
            <a:ext cx="77388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VIKTIG at det er speideren selv som er motivert og ønsker å dra på Jamboree – ikke foresatte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Jamboree er for speidere som virkelig har lyst og er motiverte – dette er et prosjekt som går over 1 år og det er en krevende leir - så deltakerne må være motiverte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Mye av leiropplevelsen går på å treffe speidere fra andre land, og bli kjent med andre speiderkulturer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descr="Et bilde som inneholder tekst, grafisk design, skjermbilde, design&#10;&#10;KI-generert innhold kan være feil." id="234" name="Google Shape;234;g3b60bf355b1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0406" y="4986019"/>
            <a:ext cx="4191769" cy="179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b60bf355b1_0_149"/>
          <p:cNvSpPr txBox="1"/>
          <p:nvPr>
            <p:ph type="title"/>
          </p:nvPr>
        </p:nvSpPr>
        <p:spPr>
          <a:xfrm>
            <a:off x="702601" y="1402092"/>
            <a:ext cx="82296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Så – hvem bør dra på Jamboree</a:t>
            </a:r>
            <a:endParaRPr/>
          </a:p>
        </p:txBody>
      </p:sp>
      <p:sp>
        <p:nvSpPr>
          <p:cNvPr id="240" name="Google Shape;240;g3b60bf355b1_0_149"/>
          <p:cNvSpPr txBox="1"/>
          <p:nvPr>
            <p:ph idx="1" type="body"/>
          </p:nvPr>
        </p:nvSpPr>
        <p:spPr>
          <a:xfrm>
            <a:off x="702601" y="1686441"/>
            <a:ext cx="77388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no-NO" sz="2000"/>
              <a:t>Speiderne må være selvdrevne på aktiviteter – lederne følger ikke til og fra, men patruljene går sammen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Det er langt mer å oppleve enn de «vanlige» program aktivitetene (speiderne blir oppfordret til å prøve alt leiren har å by på)</a:t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Deltakerne må kunne delta på troppsturer og møter i forkant. Det er to troppsturer som blir arrangert i året før leiren. Disse er </a:t>
            </a:r>
            <a:r>
              <a:rPr b="1" lang="no-NO" sz="2000"/>
              <a:t>obligatoriske</a:t>
            </a:r>
            <a:endParaRPr/>
          </a:p>
          <a:p>
            <a: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o"/>
            </a:pPr>
            <a:r>
              <a:rPr lang="no-NO" sz="1400"/>
              <a:t>Det er på troppsturene speiderne blir </a:t>
            </a:r>
            <a:br>
              <a:rPr lang="no-NO" sz="1400"/>
            </a:br>
            <a:r>
              <a:rPr lang="no-NO" sz="1400"/>
              <a:t>kjent med lederne, patruljene </a:t>
            </a:r>
            <a:br>
              <a:rPr lang="no-NO" sz="1400"/>
            </a:br>
            <a:r>
              <a:rPr lang="no-NO" sz="1400"/>
              <a:t>og forbereder seg til jamboreen</a:t>
            </a:r>
            <a:endParaRPr sz="1400"/>
          </a:p>
          <a:p>
            <a: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descr="Et bilde som inneholder tekst, grafisk design, skjermbilde, design&#10;&#10;KI-generert innhold kan være feil." id="241" name="Google Shape;241;g3b60bf355b1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0406" y="4986019"/>
            <a:ext cx="4191769" cy="179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type="title"/>
          </p:nvPr>
        </p:nvSpPr>
        <p:spPr>
          <a:xfrm>
            <a:off x="172361" y="149274"/>
            <a:ext cx="8799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Værmelding Gdansk (snitt 20 - 25</a:t>
            </a:r>
            <a:r>
              <a:rPr lang="no-NO" sz="3600"/>
              <a:t> °C)</a:t>
            </a:r>
            <a:endParaRPr/>
          </a:p>
        </p:txBody>
      </p:sp>
      <p:sp>
        <p:nvSpPr>
          <p:cNvPr id="247" name="Google Shape;247;p11"/>
          <p:cNvSpPr txBox="1"/>
          <p:nvPr/>
        </p:nvSpPr>
        <p:spPr>
          <a:xfrm>
            <a:off x="282011" y="1717704"/>
            <a:ext cx="17177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99" y="1717701"/>
            <a:ext cx="6452613" cy="458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0ec6bf5b5_0_15"/>
          <p:cNvSpPr txBox="1"/>
          <p:nvPr>
            <p:ph type="title"/>
          </p:nvPr>
        </p:nvSpPr>
        <p:spPr>
          <a:xfrm>
            <a:off x="755576" y="14524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/>
              <a:t>Inspirasjonsvideoer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b0ec6bf5b5_0_15"/>
          <p:cNvSpPr txBox="1"/>
          <p:nvPr>
            <p:ph idx="1" type="body"/>
          </p:nvPr>
        </p:nvSpPr>
        <p:spPr>
          <a:xfrm>
            <a:off x="755575" y="2380037"/>
            <a:ext cx="7833000" cy="3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no-NO" sz="2000" u="sng">
                <a:solidFill>
                  <a:schemeClr val="hlink"/>
                </a:solidFill>
                <a:hlinkClick r:id="rId3"/>
              </a:rPr>
              <a:t>Jamboree 2023: i Sør-Korea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no-NO" sz="2000" u="sng">
                <a:solidFill>
                  <a:schemeClr val="hlink"/>
                </a:solidFill>
                <a:hlinkClick r:id="rId4"/>
              </a:rPr>
              <a:t>Jamboree 2019 i USA</a:t>
            </a:r>
            <a:r>
              <a:rPr lang="no-NO" sz="2000"/>
              <a:t> </a:t>
            </a:r>
            <a:endParaRPr sz="2000"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no-NO" sz="2000" u="sng">
                <a:solidFill>
                  <a:schemeClr val="hlink"/>
                </a:solidFill>
                <a:hlinkClick r:id="rId5"/>
              </a:rPr>
              <a:t>Cultural Day 2019 i USA</a:t>
            </a:r>
            <a:endParaRPr sz="2000"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000"/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o-NO" sz="2000"/>
              <a:t>På Facebook-siden til Den norske kontingenten i Korea 2023 ligger masse bilder fra leiren og dagene i Seoul før og etter leiren. </a:t>
            </a:r>
            <a:endParaRPr/>
          </a:p>
          <a:p>
            <a:pPr indent="0" lvl="0" marL="1143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o-NO" sz="20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https://www.facebook.com/wsjnorway?locale=nb_NO</a:t>
            </a:r>
            <a:endParaRPr sz="200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b60bf355b1_0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7884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b60bf355b1_0_193"/>
          <p:cNvSpPr txBox="1"/>
          <p:nvPr>
            <p:ph type="title"/>
          </p:nvPr>
        </p:nvSpPr>
        <p:spPr>
          <a:xfrm>
            <a:off x="4848600" y="0"/>
            <a:ext cx="4295400" cy="252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Påmeldingsskjema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60bf355b1_0_213"/>
          <p:cNvSpPr txBox="1"/>
          <p:nvPr>
            <p:ph type="title"/>
          </p:nvPr>
        </p:nvSpPr>
        <p:spPr>
          <a:xfrm>
            <a:off x="1149925" y="304425"/>
            <a:ext cx="1870500" cy="563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Påm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eldi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skj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ema</a:t>
            </a:r>
            <a:endParaRPr/>
          </a:p>
        </p:txBody>
      </p:sp>
      <p:pic>
        <p:nvPicPr>
          <p:cNvPr id="268" name="Google Shape;268;g3b60bf355b1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012" y="0"/>
            <a:ext cx="59689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60bf355b1_0_219"/>
          <p:cNvSpPr txBox="1"/>
          <p:nvPr>
            <p:ph type="title"/>
          </p:nvPr>
        </p:nvSpPr>
        <p:spPr>
          <a:xfrm>
            <a:off x="1149925" y="304425"/>
            <a:ext cx="1870500" cy="563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Påm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eldi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skj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ema</a:t>
            </a:r>
            <a:endParaRPr/>
          </a:p>
        </p:txBody>
      </p:sp>
      <p:pic>
        <p:nvPicPr>
          <p:cNvPr id="275" name="Google Shape;275;g3b60bf355b1_0_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700" y="0"/>
            <a:ext cx="6350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b60bf355b1_0_225"/>
          <p:cNvSpPr txBox="1"/>
          <p:nvPr>
            <p:ph type="title"/>
          </p:nvPr>
        </p:nvSpPr>
        <p:spPr>
          <a:xfrm>
            <a:off x="1149925" y="304425"/>
            <a:ext cx="1870500" cy="563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Påm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eldi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skj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ema</a:t>
            </a:r>
            <a:endParaRPr/>
          </a:p>
        </p:txBody>
      </p:sp>
      <p:pic>
        <p:nvPicPr>
          <p:cNvPr id="282" name="Google Shape;282;g3b60bf355b1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175" y="0"/>
            <a:ext cx="65786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755576" y="14524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/>
              <a:t>Gangen i presentasjonen: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755575" y="2503050"/>
            <a:ext cx="78330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Hva er World Scout Jamboree? </a:t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For hvem? </a:t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Hva skjer fremover? </a:t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Kostnad og finansiering </a:t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Utstyr</a:t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Inspirasjon</a:t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96" name="Google Shape;96;p2"/>
          <p:cNvSpPr txBox="1"/>
          <p:nvPr/>
        </p:nvSpPr>
        <p:spPr>
          <a:xfrm rot="-805987">
            <a:off x="5610256" y="4049800"/>
            <a:ext cx="2999871" cy="150848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no-NO" sz="2200">
                <a:solidFill>
                  <a:srgbClr val="3F3F3F"/>
                </a:solidFill>
              </a:rPr>
              <a:t>Spørsmål???</a:t>
            </a:r>
            <a:endParaRPr sz="2200">
              <a:solidFill>
                <a:srgbClr val="3F3F3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>
            <p:ph type="title"/>
          </p:nvPr>
        </p:nvSpPr>
        <p:spPr>
          <a:xfrm>
            <a:off x="791981" y="38234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Oppsummering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/>
          <p:nvPr>
            <p:ph type="title"/>
          </p:nvPr>
        </p:nvSpPr>
        <p:spPr>
          <a:xfrm>
            <a:off x="295571" y="148040"/>
            <a:ext cx="8229600" cy="580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Hvem – hva – ……..</a:t>
            </a:r>
            <a:endParaRPr/>
          </a:p>
        </p:txBody>
      </p:sp>
      <p:sp>
        <p:nvSpPr>
          <p:cNvPr id="296" name="Google Shape;296;p17"/>
          <p:cNvSpPr txBox="1"/>
          <p:nvPr>
            <p:ph idx="1" type="body"/>
          </p:nvPr>
        </p:nvSpPr>
        <p:spPr>
          <a:xfrm>
            <a:off x="409531" y="905686"/>
            <a:ext cx="8403772" cy="4749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F67"/>
              </a:buClr>
              <a:buSzPts val="2400"/>
              <a:buNone/>
            </a:pPr>
            <a:r>
              <a:rPr lang="no-NO"/>
              <a:t>Hvem……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Speidere må være født mellom juli/august 2009 – juli/august 2013 (nøyaktige datoer kommer)</a:t>
            </a:r>
            <a:endParaRPr/>
          </a:p>
          <a:p>
            <a:pPr indent="0" lvl="1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o-NO"/>
              <a:t>Hva……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Verdensspeiderleir – der speidere fra hele verden (over 140 land) samles til 10 dager speiderleir og speideropplevelser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Arrangeres kun hvert 4. år og samler over 40.000 speidere fra hele verden</a:t>
            </a:r>
            <a:endParaRPr/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8909" y="43844"/>
            <a:ext cx="11525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type="title"/>
          </p:nvPr>
        </p:nvSpPr>
        <p:spPr>
          <a:xfrm>
            <a:off x="295571" y="148040"/>
            <a:ext cx="8229600" cy="580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….hvor - når</a:t>
            </a:r>
            <a:endParaRPr/>
          </a:p>
        </p:txBody>
      </p:sp>
      <p:sp>
        <p:nvSpPr>
          <p:cNvPr id="306" name="Google Shape;306;p18"/>
          <p:cNvSpPr txBox="1"/>
          <p:nvPr>
            <p:ph idx="1" type="body"/>
          </p:nvPr>
        </p:nvSpPr>
        <p:spPr>
          <a:xfrm>
            <a:off x="342713" y="656212"/>
            <a:ext cx="8403772" cy="470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o-NO"/>
              <a:t>Hvor……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Gdansk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Havneby i Polen</a:t>
            </a:r>
            <a:endParaRPr/>
          </a:p>
          <a:p>
            <a:pPr indent="0" lvl="1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o-NO"/>
              <a:t>Hvor mye……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39.500,- kroner – i tillegg kommer ekstra utstyr som vil trenges, lommepenger, vaksier, muligens reise til avreise sted (tur/retur), etc</a:t>
            </a:r>
            <a:endParaRPr/>
          </a:p>
          <a:p>
            <a:pPr indent="0" lvl="1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o-NO"/>
              <a:t>Når……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30. juli – 8. august 2027 – + reise før/etter opptil 2 ½ uke totalt. 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NB! Alle deltakende speidere reiser med troppen sin og må delta på hele opplegget.</a:t>
            </a:r>
            <a:endParaRPr/>
          </a:p>
        </p:txBody>
      </p:sp>
      <p:pic>
        <p:nvPicPr>
          <p:cNvPr id="307" name="Google Shape;3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8909" y="43844"/>
            <a:ext cx="11525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68758">
            <a:off x="5672148" y="240433"/>
            <a:ext cx="1822628" cy="180077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86174">
            <a:off x="6353265" y="4505263"/>
            <a:ext cx="1835832" cy="206390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/>
          <p:nvPr>
            <p:ph type="title"/>
          </p:nvPr>
        </p:nvSpPr>
        <p:spPr>
          <a:xfrm>
            <a:off x="791981" y="38234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Spørsmål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b60bf355b1_0_241"/>
          <p:cNvSpPr txBox="1"/>
          <p:nvPr>
            <p:ph type="title"/>
          </p:nvPr>
        </p:nvSpPr>
        <p:spPr>
          <a:xfrm>
            <a:off x="295571" y="148040"/>
            <a:ext cx="8229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Spørsmål</a:t>
            </a:r>
            <a:endParaRPr/>
          </a:p>
        </p:txBody>
      </p:sp>
      <p:sp>
        <p:nvSpPr>
          <p:cNvPr id="323" name="Google Shape;323;g3b60bf355b1_0_241"/>
          <p:cNvSpPr txBox="1"/>
          <p:nvPr>
            <p:ph idx="1" type="body"/>
          </p:nvPr>
        </p:nvSpPr>
        <p:spPr>
          <a:xfrm>
            <a:off x="409531" y="905686"/>
            <a:ext cx="84039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95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no-NO"/>
              <a:t>Kan en speider over 18 år bli med i en patrulje</a:t>
            </a:r>
            <a:endParaRPr/>
          </a:p>
          <a:p>
            <a:pPr indent="-342900" lvl="1" marL="952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Nei, det å delta som speider i patrulje er kun for speidere som er født i oppgitt tidsrom. Er man elder kan man delta som leder/assistent i en av de norske troppene eller som stab (f.eks. IST)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no-NO">
                <a:solidFill>
                  <a:srgbClr val="3F3F3F"/>
                </a:solidFill>
              </a:rPr>
              <a:t>E-post og telefonnummer på min.speiding bør være oppdatert og speiderens egen (sjekk også at foresattes kontaktinformasjon er lagt inn).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no-NO"/>
              <a:t>Troppsturene er som regel i området. Patruljene deles vanligvis inn etter første troppstur for å se hvem som fungerer sammen.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t/>
            </a:r>
            <a:endParaRPr/>
          </a:p>
        </p:txBody>
      </p:sp>
      <p:pic>
        <p:nvPicPr>
          <p:cNvPr id="324" name="Google Shape;324;g3b60bf355b1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8909" y="43844"/>
            <a:ext cx="11525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>
            <p:ph type="title"/>
          </p:nvPr>
        </p:nvSpPr>
        <p:spPr>
          <a:xfrm>
            <a:off x="295571" y="148040"/>
            <a:ext cx="8229600" cy="580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Spørsmål</a:t>
            </a:r>
            <a:endParaRPr/>
          </a:p>
        </p:txBody>
      </p:sp>
      <p:sp>
        <p:nvSpPr>
          <p:cNvPr id="333" name="Google Shape;333;p20"/>
          <p:cNvSpPr txBox="1"/>
          <p:nvPr>
            <p:ph idx="1" type="body"/>
          </p:nvPr>
        </p:nvSpPr>
        <p:spPr>
          <a:xfrm>
            <a:off x="409531" y="905686"/>
            <a:ext cx="8403772" cy="4749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rgbClr val="3F3F3F"/>
                </a:solidFill>
              </a:rPr>
              <a:t>Til påmeldingen: </a:t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no-NO">
                <a:solidFill>
                  <a:srgbClr val="3F3F3F"/>
                </a:solidFill>
              </a:rPr>
              <a:t>Hva er erfaringene dine med leir og annet, hva er motivasjonen din, ha klar også en referanse (kontaktinformasjon til en leder som kjenner deg – ha avklart dette på forhånd). 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no-NO" sz="1800">
                <a:solidFill>
                  <a:srgbClr val="C0CF67"/>
                </a:solidFill>
              </a:rPr>
              <a:t>○</a:t>
            </a:r>
            <a:r>
              <a:rPr lang="no-NO">
                <a:solidFill>
                  <a:srgbClr val="3F3F3F"/>
                </a:solidFill>
              </a:rPr>
              <a:t>Fristen er 01. februar.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8909" y="43844"/>
            <a:ext cx="11525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b60bf355b1_0_250"/>
          <p:cNvSpPr txBox="1"/>
          <p:nvPr>
            <p:ph type="title"/>
          </p:nvPr>
        </p:nvSpPr>
        <p:spPr>
          <a:xfrm>
            <a:off x="295571" y="148040"/>
            <a:ext cx="8229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Spørsmål</a:t>
            </a:r>
            <a:endParaRPr/>
          </a:p>
        </p:txBody>
      </p:sp>
      <p:sp>
        <p:nvSpPr>
          <p:cNvPr id="343" name="Google Shape;343;g3b60bf355b1_0_250"/>
          <p:cNvSpPr txBox="1"/>
          <p:nvPr>
            <p:ph idx="1" type="body"/>
          </p:nvPr>
        </p:nvSpPr>
        <p:spPr>
          <a:xfrm>
            <a:off x="409531" y="905686"/>
            <a:ext cx="84039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no-NO"/>
              <a:t>Kontaktinformasjon Jamboree: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 u="sng">
                <a:solidFill>
                  <a:schemeClr val="hlink"/>
                </a:solidFill>
                <a:hlinkClick r:id="rId3"/>
              </a:rPr>
              <a:t>kontingentledelsen@jamboree.no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Ofte stilte spørsmål: </a:t>
            </a:r>
            <a:r>
              <a:rPr lang="no-NO" u="sng">
                <a:solidFill>
                  <a:schemeClr val="hlink"/>
                </a:solidFill>
                <a:hlinkClick r:id="rId4"/>
              </a:rPr>
              <a:t>https://jamboree.no/ofte-stilte-sporsmal/</a:t>
            </a:r>
            <a:r>
              <a:rPr lang="no-NO"/>
              <a:t>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g3b60bf355b1_0_2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8909" y="43844"/>
            <a:ext cx="11525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60bf355b1_0_235"/>
          <p:cNvSpPr txBox="1"/>
          <p:nvPr>
            <p:ph type="title"/>
          </p:nvPr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3b60bf355b1_0_235"/>
          <p:cNvSpPr txBox="1"/>
          <p:nvPr>
            <p:ph idx="1" type="body"/>
          </p:nvPr>
        </p:nvSpPr>
        <p:spPr>
          <a:xfrm>
            <a:off x="838200" y="1481336"/>
            <a:ext cx="7620000" cy="365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no-NO">
                <a:solidFill>
                  <a:srgbClr val="3F3F3F"/>
                </a:solidFill>
              </a:rPr>
              <a:t>Kontaktinformasjon til norske kontingenten. Hjemmeside og e-post.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60bf355b1_0_0"/>
          <p:cNvSpPr txBox="1"/>
          <p:nvPr>
            <p:ph type="title"/>
          </p:nvPr>
        </p:nvSpPr>
        <p:spPr>
          <a:xfrm>
            <a:off x="755576" y="1125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Hva er Verdensspeiderleir – World Scout Jamboree</a:t>
            </a:r>
            <a:endParaRPr/>
          </a:p>
        </p:txBody>
      </p:sp>
      <p:sp>
        <p:nvSpPr>
          <p:cNvPr id="102" name="Google Shape;102;g3b60bf355b1_0_0"/>
          <p:cNvSpPr txBox="1"/>
          <p:nvPr>
            <p:ph idx="1" type="body"/>
          </p:nvPr>
        </p:nvSpPr>
        <p:spPr>
          <a:xfrm>
            <a:off x="755576" y="1265353"/>
            <a:ext cx="7833000" cy="4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Verdensspeiderleir arrangeres hvert 4. år et eller annet sted i verden. Leiren er lengre enn vanlig sommerleir, og er 10 dager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Det er kun mulig til å delta som speider-deltaker (14-18 år) en gang i livet – etter fylte 18 år så kan man være med så mange ganger man vil – som stab eller leder i tropp.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Neste Jamboree (speiderleir) skal holdes i Gdansk, Polen, i 2027, 30. juli – 8. august.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Første Jamboree ble arrangert i London i 1920, og har siden blitt arrangert ca hvert 4 år – med unntak av perioden 1937-1947 (pga krig i Europa) og 1979 (der Iran var vertsland men den ble avlyst pga revolusjonen)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Det kommer speidere fra hele verden, og det er et enormt stort arrangement. Sist i Korea var det 43.000 deltakere fra 158 land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60bf355b1_0_37"/>
          <p:cNvSpPr txBox="1"/>
          <p:nvPr>
            <p:ph type="title"/>
          </p:nvPr>
        </p:nvSpPr>
        <p:spPr>
          <a:xfrm>
            <a:off x="748019" y="831089"/>
            <a:ext cx="8229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Norge på Jamboree</a:t>
            </a:r>
            <a:endParaRPr/>
          </a:p>
        </p:txBody>
      </p:sp>
      <p:sp>
        <p:nvSpPr>
          <p:cNvPr id="108" name="Google Shape;108;g3b60bf355b1_0_37"/>
          <p:cNvSpPr/>
          <p:nvPr/>
        </p:nvSpPr>
        <p:spPr>
          <a:xfrm>
            <a:off x="453175" y="1940175"/>
            <a:ext cx="8229600" cy="4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2023 var det følgende antall som deltok på Jamboreen fra Norge: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Deltakere fra hele landet</a:t>
            </a:r>
            <a:endParaRPr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Eldste var 60+ år og yngste var 13 år (ble 14 på reisen)</a:t>
            </a:r>
            <a:endParaRPr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Noen kom alene fra sin speidergruppe,</a:t>
            </a:r>
            <a:r>
              <a:rPr lang="no-NO"/>
              <a:t> n</a:t>
            </a: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oen med over 20 ( disse </a:t>
            </a:r>
            <a:r>
              <a:rPr lang="no-NO"/>
              <a:t>ble</a:t>
            </a: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fordelt på flere tropper)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690 deltakere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540	Speidere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	Ledere + Ledsager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	IST (internasjonal stab)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	Kontigentstab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 norske kontingenten planlegger å ha med rundt 700 speidere, ledere og stab (inkl. IST) til Jamboreen i Polen i 2027</a:t>
            </a:r>
            <a:endParaRPr/>
          </a:p>
          <a:p>
            <a:pPr indent="0" lvl="0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0ec6bf5b5_0_27"/>
          <p:cNvSpPr txBox="1"/>
          <p:nvPr>
            <p:ph type="title"/>
          </p:nvPr>
        </p:nvSpPr>
        <p:spPr>
          <a:xfrm>
            <a:off x="755576" y="14524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/>
              <a:t>Jamboree-troppen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3b0ec6bf5b5_0_27"/>
          <p:cNvSpPr txBox="1"/>
          <p:nvPr>
            <p:ph idx="1" type="body"/>
          </p:nvPr>
        </p:nvSpPr>
        <p:spPr>
          <a:xfrm>
            <a:off x="293750" y="2503050"/>
            <a:ext cx="36363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Tropp = 40 deltakere, ledere, assistenter</a:t>
            </a:r>
            <a:endParaRPr sz="2000"/>
          </a:p>
          <a:p>
            <a:pPr indent="-355600" lvl="0" marL="457200" rtl="0" algn="l">
              <a:spcBef>
                <a:spcPts val="900"/>
              </a:spcBef>
              <a:spcAft>
                <a:spcPts val="0"/>
              </a:spcAft>
              <a:buSzPts val="2000"/>
              <a:buChar char="o"/>
            </a:pPr>
            <a:r>
              <a:rPr lang="no-NO" sz="2000"/>
              <a:t>4 patruljer med patruljefører/assistent</a:t>
            </a:r>
            <a:endParaRPr sz="2000"/>
          </a:p>
          <a:p>
            <a:pPr indent="-355600" lvl="0" marL="457200" rtl="0" algn="l">
              <a:spcBef>
                <a:spcPts val="900"/>
              </a:spcBef>
              <a:spcAft>
                <a:spcPts val="0"/>
              </a:spcAft>
              <a:buSzPts val="2000"/>
              <a:buChar char="o"/>
            </a:pPr>
            <a:r>
              <a:rPr lang="no-NO" sz="2000"/>
              <a:t>Førerpatruljen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>
                <a:solidFill>
                  <a:schemeClr val="dk1"/>
                </a:solidFill>
              </a:rPr>
              <a:t>God fordeling mellom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>
                <a:solidFill>
                  <a:schemeClr val="dk1"/>
                </a:solidFill>
              </a:rPr>
              <a:t>NSF speidere og KM speidere,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400">
                <a:solidFill>
                  <a:schemeClr val="dk1"/>
                </a:solidFill>
              </a:rPr>
              <a:t>kjønn og alder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800">
                <a:solidFill>
                  <a:schemeClr val="dk1"/>
                </a:solidFill>
              </a:rPr>
              <a:t>Alt i og rundt Jamboreen er bygget opp rundt Tropper på 40 personer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grpSp>
        <p:nvGrpSpPr>
          <p:cNvPr id="115" name="Google Shape;115;g3b0ec6bf5b5_0_27"/>
          <p:cNvGrpSpPr/>
          <p:nvPr/>
        </p:nvGrpSpPr>
        <p:grpSpPr>
          <a:xfrm>
            <a:off x="3652814" y="2106438"/>
            <a:ext cx="5126586" cy="4108444"/>
            <a:chOff x="4659653" y="1310231"/>
            <a:chExt cx="6932503" cy="5601151"/>
          </a:xfrm>
        </p:grpSpPr>
        <p:pic>
          <p:nvPicPr>
            <p:cNvPr id="116" name="Google Shape;116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7848" y="1399664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3243" y="1399664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8638" y="1399664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7848" y="2208133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3243" y="2208133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8638" y="2208133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7848" y="2996555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3243" y="2996555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8638" y="2996555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7848" y="443794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3243" y="443794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8638" y="443794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7848" y="5246417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3243" y="5246417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8638" y="5246417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7848" y="6034839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3243" y="6034839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8638" y="6034839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5231" y="140880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90626" y="140880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6021" y="140880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5231" y="2217277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90626" y="2217277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6021" y="2217277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5231" y="3005699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90626" y="3005699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6021" y="3005699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06943" y="443794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72338" y="443794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37733" y="4437948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06943" y="5246417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41167" y="2989933"/>
              <a:ext cx="969735" cy="1122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13298" y="2991658"/>
              <a:ext cx="969735" cy="1122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06943" y="6034839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41166" y="4124467"/>
              <a:ext cx="969735" cy="1122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38632" y="4119729"/>
              <a:ext cx="969735" cy="1122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91362" y="5242580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6757" y="5242580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91362" y="6031002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g3b0ec6bf5b5_0_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56757" y="6031002"/>
              <a:ext cx="684419" cy="79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g3b0ec6bf5b5_0_27"/>
            <p:cNvSpPr/>
            <p:nvPr/>
          </p:nvSpPr>
          <p:spPr>
            <a:xfrm>
              <a:off x="7069064" y="3000618"/>
              <a:ext cx="2139300" cy="22299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C9A6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3b0ec6bf5b5_0_27"/>
            <p:cNvSpPr/>
            <p:nvPr/>
          </p:nvSpPr>
          <p:spPr>
            <a:xfrm>
              <a:off x="7062375" y="3000619"/>
              <a:ext cx="1104300" cy="11508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3b0ec6bf5b5_0_27"/>
            <p:cNvSpPr/>
            <p:nvPr/>
          </p:nvSpPr>
          <p:spPr>
            <a:xfrm>
              <a:off x="4681158" y="1323769"/>
              <a:ext cx="2139300" cy="25374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3b0ec6bf5b5_0_27"/>
            <p:cNvSpPr/>
            <p:nvPr/>
          </p:nvSpPr>
          <p:spPr>
            <a:xfrm>
              <a:off x="9452856" y="1310231"/>
              <a:ext cx="2139300" cy="25374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FBAA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3b0ec6bf5b5_0_27"/>
            <p:cNvSpPr/>
            <p:nvPr/>
          </p:nvSpPr>
          <p:spPr>
            <a:xfrm>
              <a:off x="9444895" y="4370182"/>
              <a:ext cx="2139300" cy="25374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ECEC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3b0ec6bf5b5_0_27"/>
            <p:cNvSpPr/>
            <p:nvPr/>
          </p:nvSpPr>
          <p:spPr>
            <a:xfrm>
              <a:off x="4659653" y="4373982"/>
              <a:ext cx="2139300" cy="25374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A5D3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3b0ec6bf5b5_0_27"/>
            <p:cNvSpPr/>
            <p:nvPr/>
          </p:nvSpPr>
          <p:spPr>
            <a:xfrm>
              <a:off x="5393243" y="2989933"/>
              <a:ext cx="1410300" cy="8667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3b0ec6bf5b5_0_27"/>
            <p:cNvSpPr/>
            <p:nvPr/>
          </p:nvSpPr>
          <p:spPr>
            <a:xfrm>
              <a:off x="5393243" y="4365104"/>
              <a:ext cx="1410300" cy="8667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3b0ec6bf5b5_0_27"/>
            <p:cNvSpPr/>
            <p:nvPr/>
          </p:nvSpPr>
          <p:spPr>
            <a:xfrm>
              <a:off x="9452944" y="4365104"/>
              <a:ext cx="1410300" cy="8667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3b0ec6bf5b5_0_27"/>
            <p:cNvSpPr/>
            <p:nvPr/>
          </p:nvSpPr>
          <p:spPr>
            <a:xfrm>
              <a:off x="9455201" y="2982645"/>
              <a:ext cx="1410300" cy="8667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3b0ec6bf5b5_0_27"/>
            <p:cNvSpPr/>
            <p:nvPr/>
          </p:nvSpPr>
          <p:spPr>
            <a:xfrm>
              <a:off x="5358384" y="2953512"/>
              <a:ext cx="5541300" cy="2322600"/>
            </a:xfrm>
            <a:prstGeom prst="roundRect">
              <a:avLst>
                <a:gd fmla="val 4019" name="adj"/>
              </a:avLst>
            </a:prstGeom>
            <a:noFill/>
            <a:ln cap="flat" cmpd="sng" w="33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0650" lIns="81350" spcFirstLastPara="1" rIns="81350" wrap="square" tIns="40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6"/>
                <a:buFont typeface="Arial"/>
                <a:buNone/>
              </a:pPr>
              <a:r>
                <a:t/>
              </a:r>
              <a:endParaRPr b="0" i="0" sz="124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60bf355b1_0_74"/>
          <p:cNvSpPr txBox="1"/>
          <p:nvPr>
            <p:ph type="title"/>
          </p:nvPr>
        </p:nvSpPr>
        <p:spPr>
          <a:xfrm>
            <a:off x="761994" y="1352105"/>
            <a:ext cx="82296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Hvem kan delta på Jamboreen i 2027</a:t>
            </a:r>
            <a:endParaRPr/>
          </a:p>
        </p:txBody>
      </p:sp>
      <p:sp>
        <p:nvSpPr>
          <p:cNvPr id="172" name="Google Shape;172;g3b60bf355b1_0_74"/>
          <p:cNvSpPr txBox="1"/>
          <p:nvPr>
            <p:ph idx="1" type="body"/>
          </p:nvPr>
        </p:nvSpPr>
        <p:spPr>
          <a:xfrm>
            <a:off x="762000" y="2343748"/>
            <a:ext cx="7620000" cy="3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Speidere må være født mellom 30. juli 2009 og 30. juli 2013 – altså for speidere som er mellom 14 og 18 år under leiren.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Pris for speidere er kr. 39.500; pris for IST er kr. 32.500,-  (første del-innbetaling blir 15. mars 2026)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De som er eldre kan søke om å få delta som stabsmedlem, eller ledere for de norske speiderne.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De som er yngre får mulighet til å delta i 2031 som arrangeres av Danmark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Alle som vil være med bør ha deltatt på minst 1 en-ukes sommerleir før Jamboreen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819241" y="1432677"/>
            <a:ext cx="7043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Tidslinje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550506" y="2446517"/>
            <a:ext cx="8355601" cy="3975863"/>
          </a:xfrm>
          <a:custGeom>
            <a:rect b="b" l="l" r="r" t="t"/>
            <a:pathLst>
              <a:path extrusionOk="0" h="5201003" w="11144407">
                <a:moveTo>
                  <a:pt x="0" y="4554271"/>
                </a:moveTo>
                <a:cubicBezTo>
                  <a:pt x="919065" y="4747881"/>
                  <a:pt x="1838131" y="4941491"/>
                  <a:pt x="3153747" y="5048793"/>
                </a:cubicBezTo>
                <a:cubicBezTo>
                  <a:pt x="4469363" y="5156095"/>
                  <a:pt x="6719596" y="5215189"/>
                  <a:pt x="7893698" y="5198083"/>
                </a:cubicBezTo>
                <a:cubicBezTo>
                  <a:pt x="9067800" y="5180977"/>
                  <a:pt x="9657184" y="5090781"/>
                  <a:pt x="10198359" y="4946157"/>
                </a:cubicBezTo>
                <a:cubicBezTo>
                  <a:pt x="10739534" y="4801533"/>
                  <a:pt x="11114314" y="4558936"/>
                  <a:pt x="11140751" y="4330336"/>
                </a:cubicBezTo>
                <a:cubicBezTo>
                  <a:pt x="11167188" y="4101736"/>
                  <a:pt x="11064551" y="3762724"/>
                  <a:pt x="10356980" y="3574557"/>
                </a:cubicBezTo>
                <a:cubicBezTo>
                  <a:pt x="9649409" y="3386390"/>
                  <a:pt x="8077201" y="3305524"/>
                  <a:pt x="6895323" y="3201332"/>
                </a:cubicBezTo>
                <a:cubicBezTo>
                  <a:pt x="5713445" y="3097140"/>
                  <a:pt x="4260979" y="3047377"/>
                  <a:pt x="3265714" y="2949406"/>
                </a:cubicBezTo>
                <a:cubicBezTo>
                  <a:pt x="2270449" y="2851435"/>
                  <a:pt x="1418253" y="2919859"/>
                  <a:pt x="923731" y="2613504"/>
                </a:cubicBezTo>
                <a:cubicBezTo>
                  <a:pt x="429209" y="2307149"/>
                  <a:pt x="32658" y="1465838"/>
                  <a:pt x="298580" y="1111275"/>
                </a:cubicBezTo>
                <a:cubicBezTo>
                  <a:pt x="564502" y="756712"/>
                  <a:pt x="1082351" y="580985"/>
                  <a:pt x="2519265" y="486124"/>
                </a:cubicBezTo>
                <a:cubicBezTo>
                  <a:pt x="3956179" y="391263"/>
                  <a:pt x="7592008" y="615198"/>
                  <a:pt x="8920065" y="542108"/>
                </a:cubicBezTo>
                <a:cubicBezTo>
                  <a:pt x="10248122" y="469018"/>
                  <a:pt x="10487608" y="47585"/>
                  <a:pt x="10487608" y="47585"/>
                </a:cubicBezTo>
                <a:cubicBezTo>
                  <a:pt x="10747310" y="-34836"/>
                  <a:pt x="10612794" y="6374"/>
                  <a:pt x="10478278" y="47585"/>
                </a:cubicBezTo>
              </a:path>
            </a:pathLst>
          </a:custGeom>
          <a:noFill/>
          <a:ln cap="flat" cmpd="sng" w="2540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 rot="-5400000">
            <a:off x="-48887" y="5480965"/>
            <a:ext cx="8210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 rot="-5400000">
            <a:off x="-90875" y="2560885"/>
            <a:ext cx="8210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2027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 rot="-5400000">
            <a:off x="-61099" y="4149342"/>
            <a:ext cx="8210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4464248" y="6179176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2CDB0"/>
          </a:solidFill>
          <a:ln cap="flat" cmpd="sng" w="25400">
            <a:solidFill>
              <a:srgbClr val="BBB4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8049640" y="4926236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2CDB0"/>
          </a:solidFill>
          <a:ln cap="flat" cmpd="sng" w="25400">
            <a:solidFill>
              <a:srgbClr val="BBB4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6443378" y="4750050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2CDB0"/>
          </a:solidFill>
          <a:ln cap="flat" cmpd="sng" w="25400">
            <a:solidFill>
              <a:srgbClr val="BBB4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329349" y="2573164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2540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7504350" y="2620610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2540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772603" y="2601477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5E2DC"/>
          </a:solidFill>
          <a:ln cap="flat" cmpd="sng" w="25400">
            <a:solidFill>
              <a:srgbClr val="BBB4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2698142" y="4503951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2540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4837116" y="4659911"/>
            <a:ext cx="345233" cy="35237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5E2DC"/>
          </a:solidFill>
          <a:ln cap="flat" cmpd="sng" w="25400">
            <a:solidFill>
              <a:srgbClr val="BBB4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6696780" y="2832933"/>
            <a:ext cx="24227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 2027: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Avreise! Troppstur 3 (??) og jamboree!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3354195" y="5407839"/>
            <a:ext cx="296584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Masse informasjon begynte å komme sommeren 2025 – samt informasjon om pris og påmelding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7524382" y="4339017"/>
            <a:ext cx="16533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februar – påmeldingsfrist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5552193" y="4052058"/>
            <a:ext cx="195215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Deltakere får beskjed om de får plass i en norsk tropp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4047001" y="4349940"/>
            <a:ext cx="13072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no-N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Våren 2026 –ledersamling?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2013104" y="3980167"/>
            <a:ext cx="17031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Høsten 2026 – første troppstur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2476135" y="2283759"/>
            <a:ext cx="19739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no-N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Samling for alle ledere og stab?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3849068" y="3136619"/>
            <a:ext cx="17031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Våren 2027 – andre troppstur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0ec6bf5b5_0_154"/>
          <p:cNvSpPr txBox="1"/>
          <p:nvPr>
            <p:ph type="title"/>
          </p:nvPr>
        </p:nvSpPr>
        <p:spPr>
          <a:xfrm>
            <a:off x="755576" y="11753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Kostnad</a:t>
            </a:r>
            <a:endParaRPr/>
          </a:p>
        </p:txBody>
      </p:sp>
      <p:sp>
        <p:nvSpPr>
          <p:cNvPr id="203" name="Google Shape;203;g3b0ec6bf5b5_0_154"/>
          <p:cNvSpPr txBox="1"/>
          <p:nvPr>
            <p:ph idx="1" type="body"/>
          </p:nvPr>
        </p:nvSpPr>
        <p:spPr>
          <a:xfrm>
            <a:off x="755575" y="2318323"/>
            <a:ext cx="7833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Pris:kr.  39.500,- for speidere</a:t>
            </a:r>
            <a:endParaRPr sz="2000"/>
          </a:p>
        </p:txBody>
      </p:sp>
      <p:sp>
        <p:nvSpPr>
          <p:cNvPr id="204" name="Google Shape;204;g3b0ec6bf5b5_0_154"/>
          <p:cNvSpPr txBox="1"/>
          <p:nvPr>
            <p:ph idx="1" type="body"/>
          </p:nvPr>
        </p:nvSpPr>
        <p:spPr>
          <a:xfrm>
            <a:off x="755575" y="2318325"/>
            <a:ext cx="4296600" cy="3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342900" lvl="0" marL="495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b="1" lang="no-NO" sz="2000"/>
              <a:t>Dekker: </a:t>
            </a:r>
            <a:endParaRPr b="1"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no-NO" sz="2000"/>
              <a:t>Leiravgiften (10-12.000)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no-NO" sz="2000"/>
              <a:t>Rundreise inkl. mat på vei til jamboreen 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no-NO" sz="2000"/>
              <a:t>2 troppssamlinger 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no-NO" sz="2000"/>
              <a:t>Særpreg</a:t>
            </a:r>
            <a:endParaRPr/>
          </a:p>
        </p:txBody>
      </p:sp>
      <p:sp>
        <p:nvSpPr>
          <p:cNvPr id="205" name="Google Shape;205;g3b0ec6bf5b5_0_154"/>
          <p:cNvSpPr txBox="1"/>
          <p:nvPr/>
        </p:nvSpPr>
        <p:spPr>
          <a:xfrm>
            <a:off x="5523350" y="2926530"/>
            <a:ext cx="32955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95300" rtl="0" algn="l">
              <a:spcBef>
                <a:spcPts val="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</a:pPr>
            <a:r>
              <a:rPr b="1" lang="no-NO" sz="2000">
                <a:solidFill>
                  <a:srgbClr val="3F3F3F"/>
                </a:solidFill>
              </a:rPr>
              <a:t>Dekker ikke </a:t>
            </a:r>
            <a:endParaRPr b="1" sz="2000">
              <a:solidFill>
                <a:srgbClr val="3F3F3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</a:pPr>
            <a:r>
              <a:rPr lang="no-NO" sz="2000">
                <a:solidFill>
                  <a:srgbClr val="3F3F3F"/>
                </a:solidFill>
              </a:rPr>
              <a:t>pass</a:t>
            </a:r>
            <a:endParaRPr sz="2000">
              <a:solidFill>
                <a:srgbClr val="3F3F3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</a:pPr>
            <a:r>
              <a:rPr lang="no-NO" sz="2000">
                <a:solidFill>
                  <a:srgbClr val="3F3F3F"/>
                </a:solidFill>
              </a:rPr>
              <a:t>vaksiner</a:t>
            </a:r>
            <a:endParaRPr sz="2000">
              <a:solidFill>
                <a:srgbClr val="3F3F3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</a:pPr>
            <a:r>
              <a:rPr lang="no-NO" sz="2000">
                <a:solidFill>
                  <a:srgbClr val="3F3F3F"/>
                </a:solidFill>
              </a:rPr>
              <a:t>lommepenger</a:t>
            </a:r>
            <a:endParaRPr sz="2000">
              <a:solidFill>
                <a:srgbClr val="3F3F3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</a:pPr>
            <a:r>
              <a:rPr lang="no-NO" sz="2000">
                <a:solidFill>
                  <a:srgbClr val="3F3F3F"/>
                </a:solidFill>
              </a:rPr>
              <a:t>ekstra utstyr</a:t>
            </a:r>
            <a:endParaRPr sz="2000">
              <a:solidFill>
                <a:srgbClr val="3F3F3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C0CF67"/>
              </a:buClr>
              <a:buSzPts val="2400"/>
              <a:buFont typeface="Courier New"/>
              <a:buChar char="o"/>
            </a:pPr>
            <a:r>
              <a:rPr lang="no-NO" sz="2000">
                <a:solidFill>
                  <a:srgbClr val="3F3F3F"/>
                </a:solidFill>
              </a:rPr>
              <a:t>reise til og fra utreisested i Norge </a:t>
            </a:r>
            <a:endParaRPr sz="18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0ec6bf5b5_0_175"/>
          <p:cNvSpPr txBox="1"/>
          <p:nvPr>
            <p:ph type="title"/>
          </p:nvPr>
        </p:nvSpPr>
        <p:spPr>
          <a:xfrm>
            <a:off x="755576" y="11753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Hvordan skaffe penger - dugnader</a:t>
            </a:r>
            <a:endParaRPr/>
          </a:p>
        </p:txBody>
      </p:sp>
      <p:sp>
        <p:nvSpPr>
          <p:cNvPr id="211" name="Google Shape;211;g3b0ec6bf5b5_0_175"/>
          <p:cNvSpPr txBox="1"/>
          <p:nvPr>
            <p:ph idx="1" type="body"/>
          </p:nvPr>
        </p:nvSpPr>
        <p:spPr>
          <a:xfrm>
            <a:off x="755575" y="2318323"/>
            <a:ext cx="7833000" cy="3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Salgsdugnader</a:t>
            </a:r>
            <a:endParaRPr/>
          </a:p>
          <a:p>
            <a:pPr indent="-342900" lvl="0" marL="457200" rtl="0" algn="l"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Spond digitale skrapelodd</a:t>
            </a:r>
            <a:endParaRPr/>
          </a:p>
          <a:p>
            <a:pPr indent="-342900" lvl="0" marL="457200" rtl="0" algn="l"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Loddsalg</a:t>
            </a:r>
            <a:endParaRPr/>
          </a:p>
          <a:p>
            <a:pPr indent="-342900" lvl="0" marL="457200" rtl="0" algn="l"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Innsamling panteflasker</a:t>
            </a:r>
            <a:endParaRPr/>
          </a:p>
          <a:p>
            <a:pPr indent="-342900" lvl="0" marL="457200" rtl="0" algn="l">
              <a:spcBef>
                <a:spcPts val="900"/>
              </a:spcBef>
              <a:spcAft>
                <a:spcPts val="0"/>
              </a:spcAft>
              <a:buSzPts val="1800"/>
              <a:buChar char="o"/>
            </a:pPr>
            <a:r>
              <a:rPr lang="no-NO" sz="2000"/>
              <a:t>Kake/kaffe salg</a:t>
            </a:r>
            <a:endParaRPr sz="2000"/>
          </a:p>
          <a:p>
            <a:pPr indent="-355600" lvl="0" marL="457200" rtl="0" algn="l">
              <a:spcBef>
                <a:spcPts val="900"/>
              </a:spcBef>
              <a:spcAft>
                <a:spcPts val="0"/>
              </a:spcAft>
              <a:buSzPts val="2000"/>
              <a:buChar char="o"/>
            </a:pPr>
            <a:r>
              <a:rPr lang="no-NO" sz="2000"/>
              <a:t>Selge tjenester/arbeid/aktivitetsdager</a:t>
            </a:r>
            <a:endParaRPr sz="2000"/>
          </a:p>
          <a:p>
            <a:pPr indent="-355600" lvl="0" marL="457200" rtl="0" algn="l">
              <a:spcBef>
                <a:spcPts val="900"/>
              </a:spcBef>
              <a:spcAft>
                <a:spcPts val="0"/>
              </a:spcAft>
              <a:buSzPts val="2000"/>
              <a:buChar char="o"/>
            </a:pPr>
            <a:r>
              <a:rPr lang="no-NO" sz="2000"/>
              <a:t>Spleis</a:t>
            </a:r>
            <a:endParaRPr sz="20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mal til speiderere alene på tur">
  <a:themeElements>
    <a:clrScheme name="Gruppe- og kretsutvikling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99CB38"/>
      </a:accent2>
      <a:accent3>
        <a:srgbClr val="4EB3CF"/>
      </a:accent3>
      <a:accent4>
        <a:srgbClr val="4EB3CF"/>
      </a:accent4>
      <a:accent5>
        <a:srgbClr val="4EB3CF"/>
      </a:accent5>
      <a:accent6>
        <a:srgbClr val="00B050"/>
      </a:accent6>
      <a:hlink>
        <a:srgbClr val="99CB38"/>
      </a:hlink>
      <a:folHlink>
        <a:srgbClr val="00B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l til speiderere alene på tur">
  <a:themeElements>
    <a:clrScheme name="Gruppe- og kretsutvikling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99CB38"/>
      </a:accent2>
      <a:accent3>
        <a:srgbClr val="4EB3CF"/>
      </a:accent3>
      <a:accent4>
        <a:srgbClr val="4EB3CF"/>
      </a:accent4>
      <a:accent5>
        <a:srgbClr val="4EB3CF"/>
      </a:accent5>
      <a:accent6>
        <a:srgbClr val="00B050"/>
      </a:accent6>
      <a:hlink>
        <a:srgbClr val="99CB38"/>
      </a:hlink>
      <a:folHlink>
        <a:srgbClr val="00B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Annette Gillebo</dc:creator>
</cp:coreProperties>
</file>