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 Serif" pitchFamily="2" charset="77"/>
      <p:regular r:id="rId21"/>
      <p:bold r:id="rId22"/>
      <p:italic r:id="rId23"/>
      <p:boldItalic r:id="rId24"/>
    </p:embeddedFont>
    <p:embeddedFont>
      <p:font typeface="Roboto Serif ExtraBold" pitchFamily="2" charset="77"/>
      <p:bold r:id="rId25"/>
      <p:italic r:id="rId26"/>
      <p:boldItalic r:id="rId27"/>
    </p:embeddedFont>
    <p:embeddedFont>
      <p:font typeface="Roboto Serif Medium" pitchFamily="2" charset="77"/>
      <p:regular r:id="rId28"/>
      <p:bold r:id="rId29"/>
      <p:italic r:id="rId30"/>
      <p:boldItalic r:id="rId31"/>
    </p:embeddedFont>
    <p:embeddedFont>
      <p:font typeface="Roboto Serif SemiBold" pitchFamily="2" charset="77"/>
      <p:regular r:id="rId32"/>
      <p:bold r:id="rId33"/>
      <p:italic r:id="rId34"/>
      <p:boldItalic r:id="rId35"/>
    </p:embeddedFont>
    <p:embeddedFont>
      <p:font typeface="Source Sans 3" panose="020B0303030403020204" pitchFamily="34" charset="0"/>
      <p:regular r:id="rId36"/>
      <p:bold r:id="rId37"/>
      <p:italic r:id="rId38"/>
      <p:boldItalic r:id="rId39"/>
    </p:embeddedFont>
    <p:embeddedFont>
      <p:font typeface="Source Sans 3 Medium" panose="020B03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FF30BF-D2C0-49AF-BE3A-60D90186B55E}">
  <a:tblStyle styleId="{0DFF30BF-D2C0-49AF-BE3A-60D90186B5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4"/>
  </p:normalViewPr>
  <p:slideViewPr>
    <p:cSldViewPr snapToGrid="0">
      <p:cViewPr varScale="1">
        <p:scale>
          <a:sx n="152" d="100"/>
          <a:sy n="152" d="100"/>
        </p:scale>
        <p:origin x="5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3ced021c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3ced021c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3ced021c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3ced021c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3ced021c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3ced021c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3ced021c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3ced021c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3ced021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3ced021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3ced021c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3ced021c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830a2dd0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830a2dd0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5e93512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5e93512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3db57606d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3db57606d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830a2dd0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830a2dd0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830a2dd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830a2dd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830a2dd0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830a2dd0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3ced021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3ced021c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3db57606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3db57606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7f6300f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7f6300f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3f0f55c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3f0f55c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3db57606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3db57606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 sz="1400"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 sz="1400"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●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○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Source Sans 3"/>
              <a:buChar char="■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Serif Medium"/>
              <a:buNone/>
              <a:defRPr sz="2100"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  <a:defRPr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○"/>
              <a:defRPr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■"/>
              <a:defRPr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05400" y="4501725"/>
            <a:ext cx="59988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3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 Serif ExtraBold"/>
              <a:buNone/>
              <a:defRPr sz="2300">
                <a:solidFill>
                  <a:schemeClr val="dk2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3"/>
              <a:buChar char="●"/>
              <a:defRPr sz="18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ndsleir.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sleir.no/forhandsoppgav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andsleir.no/test-leirmenye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7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5432" t="6254" r="15796" b="22510"/>
          <a:stretch/>
        </p:blipFill>
        <p:spPr>
          <a:xfrm>
            <a:off x="7487075" y="77225"/>
            <a:ext cx="1585326" cy="116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0" y="-458200"/>
            <a:ext cx="9146399" cy="561884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-3600" y="-483925"/>
            <a:ext cx="4572000" cy="56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22678"/>
          <a:stretch/>
        </p:blipFill>
        <p:spPr>
          <a:xfrm>
            <a:off x="5392075" y="924231"/>
            <a:ext cx="3321001" cy="18154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926250" y="4588475"/>
            <a:ext cx="3321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Source Sans 3"/>
                <a:ea typeface="Source Sans 3"/>
                <a:cs typeface="Source Sans 3"/>
                <a:sym typeface="Source Sans 3"/>
              </a:rPr>
              <a:t>Gjøvik</a:t>
            </a:r>
            <a:endParaRPr sz="1800">
              <a:solidFill>
                <a:schemeClr val="lt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</a:t>
            </a:fld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1184525"/>
            <a:ext cx="39411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5000" b="1" dirty="0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4.–12. juli</a:t>
            </a:r>
            <a:endParaRPr sz="5000" b="1" dirty="0">
              <a:solidFill>
                <a:schemeClr val="lt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5000" b="1" dirty="0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2025</a:t>
            </a:r>
            <a:endParaRPr sz="5000" b="1" dirty="0">
              <a:solidFill>
                <a:schemeClr val="lt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286750"/>
            <a:ext cx="700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>
                <a:latin typeface="Roboto Serif SemiBold"/>
                <a:ea typeface="Roboto Serif SemiBold"/>
                <a:cs typeface="Roboto Serif SemiBold"/>
                <a:sym typeface="Roboto Serif SemiBold"/>
              </a:rPr>
              <a:t>Hvordan melder vi oss på?</a:t>
            </a:r>
            <a:endParaRPr sz="28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03600" cy="2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1"/>
              <a:t>Forhåndspåmelding for grupper er åpen! 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150">
                <a:solidFill>
                  <a:srgbClr val="444746"/>
                </a:solidFill>
              </a:rPr>
              <a:t>Forhåndspåmeldingen stenger 31. oktober. Gruppa meldes på samlet gjennom en kontaktperson, for eksempel gruppeleder.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400"/>
              <a:t>Mer info om forhåndspåmelding finnes på: </a:t>
            </a:r>
            <a:r>
              <a:rPr lang="no" sz="1400" u="sng">
                <a:solidFill>
                  <a:schemeClr val="hlink"/>
                </a:solidFill>
                <a:hlinkClick r:id="rId3"/>
              </a:rPr>
              <a:t>landsleir.no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1400" b="1"/>
              <a:t>Hovedpåmelding åpner i starten av 2025.</a:t>
            </a:r>
            <a:r>
              <a:rPr lang="no" sz="1400"/>
              <a:t>  </a:t>
            </a:r>
            <a:br>
              <a:rPr lang="no" sz="1400"/>
            </a:br>
            <a:r>
              <a:rPr lang="no" sz="1400"/>
              <a:t>I hovedpåmeldingen kan du, i tillegg til gruppepåmelding melde deg som stab, rover, eller maur. </a:t>
            </a:r>
            <a:endParaRPr sz="14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10</a:t>
            </a:fld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 t="21395" b="30167"/>
          <a:stretch/>
        </p:blipFill>
        <p:spPr>
          <a:xfrm>
            <a:off x="4691350" y="1408438"/>
            <a:ext cx="3975098" cy="288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7729350" y="4318688"/>
            <a:ext cx="176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Foto: Lars Røraas</a:t>
            </a:r>
            <a:endParaRPr sz="9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441220" y="4030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11</a:t>
            </a:fld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3141875" y="145550"/>
            <a:ext cx="2520600" cy="891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236675" y="350600"/>
            <a:ext cx="23310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o" sz="1520">
                <a:solidFill>
                  <a:schemeClr val="accent6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Hva er landsleir? </a:t>
            </a:r>
            <a:endParaRPr sz="1520">
              <a:solidFill>
                <a:schemeClr val="accent6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1056038" y="1344013"/>
            <a:ext cx="1557300" cy="12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Ankomst fredag/lørdag</a:t>
            </a:r>
            <a:endParaRPr sz="16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2860088" y="1306088"/>
            <a:ext cx="1557300" cy="12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Åpningsleirbål 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lørdag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960475" y="2802725"/>
            <a:ext cx="1557300" cy="1227600"/>
          </a:xfrm>
          <a:prstGeom prst="rect">
            <a:avLst/>
          </a:prstGeom>
          <a:solidFill>
            <a:srgbClr val="ABC38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Haik </a:t>
            </a:r>
            <a:b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</a:b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(24 timer på tur)</a:t>
            </a:r>
            <a:r>
              <a:rPr lang="no" sz="13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endParaRPr sz="13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4664125" y="1306088"/>
            <a:ext cx="1557300" cy="12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Gudstjeneste søndag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endParaRPr sz="13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764538" y="2802725"/>
            <a:ext cx="1557300" cy="12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Markedsdag </a:t>
            </a:r>
            <a:b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</a:b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fredag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468175" y="1306088"/>
            <a:ext cx="1557300" cy="12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95959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Torg med diverse aktiviteter, torgscene, spisesteder, leirkirke og livssynstorg</a:t>
            </a:r>
            <a:endParaRPr sz="12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9595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568588" y="2802725"/>
            <a:ext cx="1557300" cy="12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Avslutningsleirbål </a:t>
            </a:r>
            <a:endParaRPr dirty="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fredag</a:t>
            </a:r>
            <a:endParaRPr dirty="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587" y="2140087"/>
            <a:ext cx="32081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21" y="2741729"/>
            <a:ext cx="1473844" cy="1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046" y="3087150"/>
            <a:ext cx="929013" cy="11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5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>
                <a:latin typeface="Roboto Serif SemiBold"/>
                <a:ea typeface="Roboto Serif SemiBold"/>
                <a:cs typeface="Roboto Serif SemiBold"/>
                <a:sym typeface="Roboto Serif SemiBold"/>
              </a:rPr>
              <a:t>I hjertet av leiren - torget</a:t>
            </a:r>
            <a:endParaRPr sz="28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362625" y="1180625"/>
            <a:ext cx="3999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595959"/>
                </a:solidFill>
              </a:rPr>
              <a:t>Torget blir en livlig arena hvor alle på leir kan møte nye venner, utforske nye aktiviteter eller nyte et måltid. Her blir det mulighet til å kjøpe seg en is, en kaffe og et nytt merke til leirbålskappa. 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595959"/>
                </a:solidFill>
              </a:rPr>
              <a:t>Kulturtorg skal være en livlig pop-up arena for eksterne utstillere som vil bidra med innhold til leirens aktiviteter. Her kan du møte spennende organisasjoner, lokale bedrifter, og lære nye ting. 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595959"/>
                </a:solidFill>
              </a:rPr>
              <a:t>Torget skal være en plass for inkludering og nysgjerrighet. Det vil derfor bli både leirkirke og et tro- og livssynstorg. Her er det plass til alle! 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12</a:t>
            </a:fld>
            <a:endParaRPr/>
          </a:p>
        </p:txBody>
      </p:sp>
      <p:grpSp>
        <p:nvGrpSpPr>
          <p:cNvPr id="167" name="Google Shape;167;p24"/>
          <p:cNvGrpSpPr/>
          <p:nvPr/>
        </p:nvGrpSpPr>
        <p:grpSpPr>
          <a:xfrm>
            <a:off x="4773625" y="1180625"/>
            <a:ext cx="7028538" cy="3456950"/>
            <a:chOff x="4773625" y="1180625"/>
            <a:chExt cx="7028538" cy="3456950"/>
          </a:xfrm>
        </p:grpSpPr>
        <p:pic>
          <p:nvPicPr>
            <p:cNvPr id="168" name="Google Shape;168;p24"/>
            <p:cNvPicPr preferRelativeResize="0"/>
            <p:nvPr/>
          </p:nvPicPr>
          <p:blipFill rotWithShape="1">
            <a:blip r:embed="rId3">
              <a:alphaModFix/>
            </a:blip>
            <a:srcRect r="15074"/>
            <a:stretch/>
          </p:blipFill>
          <p:spPr>
            <a:xfrm>
              <a:off x="4773625" y="1180625"/>
              <a:ext cx="3909125" cy="3063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4"/>
            <p:cNvSpPr txBox="1"/>
            <p:nvPr/>
          </p:nvSpPr>
          <p:spPr>
            <a:xfrm>
              <a:off x="7802263" y="4243975"/>
              <a:ext cx="3999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CF Salicath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11700" y="281675"/>
            <a:ext cx="700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>
                <a:latin typeface="Roboto Serif SemiBold"/>
                <a:ea typeface="Roboto Serif SemiBold"/>
                <a:cs typeface="Roboto Serif SemiBold"/>
                <a:sym typeface="Roboto Serif SemiBold"/>
              </a:rPr>
              <a:t>Internasjonale speidere</a:t>
            </a:r>
            <a:endParaRPr sz="28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447000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/>
              <a:t>Alle våre internasjonale speidervenner er selvfølgelig invitert til Gjøvik!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1400"/>
              <a:t>Utenlandske grupper kan forhåndspåmelde seg på samme måte som norske grupper før 31. oktober.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1400"/>
              <a:t>Har dere en vennskapsgruppe som vil bli med dere på leir? Si ifra i påmeldingen.</a:t>
            </a:r>
            <a:endParaRPr sz="1400"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13</a:t>
            </a:fld>
            <a:endParaRPr/>
          </a:p>
        </p:txBody>
      </p:sp>
      <p:grpSp>
        <p:nvGrpSpPr>
          <p:cNvPr id="177" name="Google Shape;177;p25"/>
          <p:cNvGrpSpPr/>
          <p:nvPr/>
        </p:nvGrpSpPr>
        <p:grpSpPr>
          <a:xfrm>
            <a:off x="4216425" y="1189775"/>
            <a:ext cx="5062925" cy="3626450"/>
            <a:chOff x="4216425" y="1189775"/>
            <a:chExt cx="5062925" cy="3626450"/>
          </a:xfrm>
        </p:grpSpPr>
        <p:pic>
          <p:nvPicPr>
            <p:cNvPr id="178" name="Google Shape;178;p25"/>
            <p:cNvPicPr preferRelativeResize="0"/>
            <p:nvPr/>
          </p:nvPicPr>
          <p:blipFill rotWithShape="1">
            <a:blip r:embed="rId3">
              <a:alphaModFix/>
            </a:blip>
            <a:srcRect r="13126"/>
            <a:stretch/>
          </p:blipFill>
          <p:spPr>
            <a:xfrm>
              <a:off x="4216425" y="1189775"/>
              <a:ext cx="4334950" cy="3321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5"/>
            <p:cNvSpPr txBox="1"/>
            <p:nvPr/>
          </p:nvSpPr>
          <p:spPr>
            <a:xfrm>
              <a:off x="7623650" y="4510825"/>
              <a:ext cx="16557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CF Salicath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06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>
                <a:latin typeface="Roboto Serif Medium"/>
                <a:ea typeface="Roboto Serif Medium"/>
                <a:cs typeface="Roboto Serif Medium"/>
                <a:sym typeface="Roboto Serif Medium"/>
              </a:rPr>
              <a:t>Bli klare for leir med forhåndsoppgaver</a:t>
            </a:r>
            <a:endParaRPr sz="26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311700" y="1382275"/>
            <a:ext cx="3999900" cy="29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o" sz="1500"/>
              <a:t>Forhåndsoppgaver er spennende og lærerike aktiviteter patruljen kan gjennomføre sammen for å bli klare til landsleir. </a:t>
            </a:r>
            <a:endParaRPr sz="15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no" sz="1500"/>
              <a:t>Klar for å starte eventyret? Oppgavene 1–4 ble publisert i august, 5–8 kommer i november. Det er bare å glede seg! </a:t>
            </a:r>
            <a:endParaRPr sz="1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no" sz="1500"/>
              <a:t>Og best av alt: Når alle de åtte forhåndsoppgavene er løst, får speiderne et eget merke!</a:t>
            </a:r>
            <a:endParaRPr sz="1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no" sz="1500" u="sng">
                <a:solidFill>
                  <a:schemeClr val="hlink"/>
                </a:solidFill>
                <a:hlinkClick r:id="rId3"/>
              </a:rPr>
              <a:t>https://www.landsleir.no/forhandsoppgaver</a:t>
            </a:r>
            <a:endParaRPr sz="1500"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14</a:t>
            </a:fld>
            <a:endParaRPr/>
          </a:p>
        </p:txBody>
      </p:sp>
      <p:grpSp>
        <p:nvGrpSpPr>
          <p:cNvPr id="187" name="Google Shape;187;p26"/>
          <p:cNvGrpSpPr/>
          <p:nvPr/>
        </p:nvGrpSpPr>
        <p:grpSpPr>
          <a:xfrm>
            <a:off x="4789438" y="1382268"/>
            <a:ext cx="4671105" cy="3039377"/>
            <a:chOff x="4439550" y="296725"/>
            <a:chExt cx="3060812" cy="1991598"/>
          </a:xfrm>
        </p:grpSpPr>
        <p:pic>
          <p:nvPicPr>
            <p:cNvPr id="188" name="Google Shape;18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39550" y="296725"/>
              <a:ext cx="2529925" cy="1686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6"/>
            <p:cNvSpPr txBox="1"/>
            <p:nvPr/>
          </p:nvSpPr>
          <p:spPr>
            <a:xfrm>
              <a:off x="6134462" y="1982923"/>
              <a:ext cx="13659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Alexander Vestrum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311700" y="423100"/>
            <a:ext cx="695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>
                <a:latin typeface="Roboto Serif Medium"/>
                <a:ea typeface="Roboto Serif Medium"/>
                <a:cs typeface="Roboto Serif Medium"/>
                <a:sym typeface="Roboto Serif Medium"/>
              </a:rPr>
              <a:t>Bli med og test leirmenyen!</a:t>
            </a:r>
            <a:endParaRPr sz="28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497025" y="1239275"/>
            <a:ext cx="3753600" cy="29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Leiren skal være en god opplevelse for alle, også matmessig. </a:t>
            </a:r>
            <a:br>
              <a:rPr lang="no"/>
            </a:br>
            <a:br>
              <a:rPr lang="no"/>
            </a:br>
            <a:r>
              <a:rPr lang="no"/>
              <a:t>Menyen har fokus på: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bærekraft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enkle tilberedningsmetoder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minimal bruk av utstyr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gode smaksopplevelser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næring og metthetsfølelse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Enkel diett tilpasning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15</a:t>
            </a:fld>
            <a:endParaRPr/>
          </a:p>
        </p:txBody>
      </p:sp>
      <p:grpSp>
        <p:nvGrpSpPr>
          <p:cNvPr id="197" name="Google Shape;197;p27"/>
          <p:cNvGrpSpPr/>
          <p:nvPr/>
        </p:nvGrpSpPr>
        <p:grpSpPr>
          <a:xfrm>
            <a:off x="4361625" y="1323962"/>
            <a:ext cx="4553674" cy="3360838"/>
            <a:chOff x="4361625" y="1323962"/>
            <a:chExt cx="4553674" cy="3360838"/>
          </a:xfrm>
        </p:grpSpPr>
        <p:sp>
          <p:nvSpPr>
            <p:cNvPr id="198" name="Google Shape;198;p27"/>
            <p:cNvSpPr txBox="1"/>
            <p:nvPr/>
          </p:nvSpPr>
          <p:spPr>
            <a:xfrm>
              <a:off x="7667899" y="4206600"/>
              <a:ext cx="12474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Trond Nordby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pic>
          <p:nvPicPr>
            <p:cNvPr id="199" name="Google Shape;19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1625" y="1323962"/>
              <a:ext cx="4356011" cy="2928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27"/>
          <p:cNvSpPr txBox="1"/>
          <p:nvPr/>
        </p:nvSpPr>
        <p:spPr>
          <a:xfrm>
            <a:off x="1347113" y="4496788"/>
            <a:ext cx="5653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o"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Allerede nå kan dere teste oppskriftene! Gi oss gjerne en tilbakemelding hvis dere prøver ut noen av oppskriftene. Både oppskrifter og mulighet for tilbakemeldinger ligger her: </a:t>
            </a:r>
            <a:endParaRPr sz="9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266788" y="4640488"/>
            <a:ext cx="353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b="1" u="sng">
                <a:solidFill>
                  <a:srgbClr val="007079"/>
                </a:solidFill>
                <a:latin typeface="Source Sans 3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https://www.landsleir.no/test-leirmenyen</a:t>
            </a:r>
            <a:endParaRPr sz="1000" b="1">
              <a:solidFill>
                <a:srgbClr val="007079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16</a:t>
            </a:fld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2075250" y="83200"/>
            <a:ext cx="49935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Illustrasjonsbilder som kan kopieres herfra inn i ønsket fane.</a:t>
            </a:r>
            <a:endParaRPr sz="15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8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( Husk og alltid bevar fotokreditering)</a:t>
            </a:r>
            <a:endParaRPr sz="8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grpSp>
        <p:nvGrpSpPr>
          <p:cNvPr id="208" name="Google Shape;208;p28"/>
          <p:cNvGrpSpPr/>
          <p:nvPr/>
        </p:nvGrpSpPr>
        <p:grpSpPr>
          <a:xfrm>
            <a:off x="403238" y="625013"/>
            <a:ext cx="2682325" cy="1905250"/>
            <a:chOff x="1757225" y="296725"/>
            <a:chExt cx="2682325" cy="1905250"/>
          </a:xfrm>
        </p:grpSpPr>
        <p:pic>
          <p:nvPicPr>
            <p:cNvPr id="209" name="Google Shape;20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57225" y="296725"/>
              <a:ext cx="2529925" cy="16862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8"/>
            <p:cNvSpPr txBox="1"/>
            <p:nvPr/>
          </p:nvSpPr>
          <p:spPr>
            <a:xfrm>
              <a:off x="3353250" y="1896575"/>
              <a:ext cx="10863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Lars Røraas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  <p:grpSp>
        <p:nvGrpSpPr>
          <p:cNvPr id="211" name="Google Shape;211;p28"/>
          <p:cNvGrpSpPr/>
          <p:nvPr/>
        </p:nvGrpSpPr>
        <p:grpSpPr>
          <a:xfrm>
            <a:off x="5552248" y="2599875"/>
            <a:ext cx="1587933" cy="2486235"/>
            <a:chOff x="7206816" y="1788300"/>
            <a:chExt cx="1937212" cy="2874925"/>
          </a:xfrm>
        </p:grpSpPr>
        <p:pic>
          <p:nvPicPr>
            <p:cNvPr id="212" name="Google Shape;212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06816" y="1788300"/>
              <a:ext cx="1784785" cy="2677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8"/>
            <p:cNvSpPr txBox="1"/>
            <p:nvPr/>
          </p:nvSpPr>
          <p:spPr>
            <a:xfrm>
              <a:off x="7809628" y="4357825"/>
              <a:ext cx="1334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Lars Røraas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  <p:grpSp>
        <p:nvGrpSpPr>
          <p:cNvPr id="214" name="Google Shape;214;p28"/>
          <p:cNvGrpSpPr/>
          <p:nvPr/>
        </p:nvGrpSpPr>
        <p:grpSpPr>
          <a:xfrm>
            <a:off x="3116013" y="625025"/>
            <a:ext cx="2645325" cy="1905250"/>
            <a:chOff x="4439550" y="296725"/>
            <a:chExt cx="2645325" cy="1905250"/>
          </a:xfrm>
        </p:grpSpPr>
        <p:pic>
          <p:nvPicPr>
            <p:cNvPr id="215" name="Google Shape;215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39550" y="296725"/>
              <a:ext cx="2529925" cy="1686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8"/>
            <p:cNvSpPr txBox="1"/>
            <p:nvPr/>
          </p:nvSpPr>
          <p:spPr>
            <a:xfrm>
              <a:off x="5718975" y="1896575"/>
              <a:ext cx="13659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Alexander Vestrum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3715702" y="2599882"/>
            <a:ext cx="1630908" cy="2520358"/>
            <a:chOff x="2164988" y="2863650"/>
            <a:chExt cx="1338675" cy="2079675"/>
          </a:xfrm>
        </p:grpSpPr>
        <p:pic>
          <p:nvPicPr>
            <p:cNvPr id="218" name="Google Shape;218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64988" y="2863650"/>
              <a:ext cx="1201702" cy="180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28"/>
            <p:cNvSpPr txBox="1"/>
            <p:nvPr/>
          </p:nvSpPr>
          <p:spPr>
            <a:xfrm>
              <a:off x="2417363" y="4637925"/>
              <a:ext cx="10863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 Lars Røraas 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  <p:grpSp>
        <p:nvGrpSpPr>
          <p:cNvPr id="220" name="Google Shape;220;p28"/>
          <p:cNvGrpSpPr/>
          <p:nvPr/>
        </p:nvGrpSpPr>
        <p:grpSpPr>
          <a:xfrm>
            <a:off x="2003213" y="2623138"/>
            <a:ext cx="1630875" cy="2288525"/>
            <a:chOff x="217350" y="1748825"/>
            <a:chExt cx="1630875" cy="2288525"/>
          </a:xfrm>
        </p:grpSpPr>
        <p:pic>
          <p:nvPicPr>
            <p:cNvPr id="221" name="Google Shape;221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7350" y="1748825"/>
              <a:ext cx="1365826" cy="2049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8"/>
            <p:cNvSpPr txBox="1"/>
            <p:nvPr/>
          </p:nvSpPr>
          <p:spPr>
            <a:xfrm>
              <a:off x="231825" y="3731950"/>
              <a:ext cx="1616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Helene Moe Slinning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  <p:grpSp>
        <p:nvGrpSpPr>
          <p:cNvPr id="223" name="Google Shape;223;p28"/>
          <p:cNvGrpSpPr/>
          <p:nvPr/>
        </p:nvGrpSpPr>
        <p:grpSpPr>
          <a:xfrm>
            <a:off x="5809887" y="619150"/>
            <a:ext cx="2662550" cy="1917000"/>
            <a:chOff x="1757225" y="2977025"/>
            <a:chExt cx="2662550" cy="1917000"/>
          </a:xfrm>
        </p:grpSpPr>
        <p:pic>
          <p:nvPicPr>
            <p:cNvPr id="224" name="Google Shape;224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57225" y="2977025"/>
              <a:ext cx="2529925" cy="1686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8"/>
            <p:cNvSpPr txBox="1"/>
            <p:nvPr/>
          </p:nvSpPr>
          <p:spPr>
            <a:xfrm>
              <a:off x="3333475" y="4588625"/>
              <a:ext cx="10863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" sz="900">
                  <a:solidFill>
                    <a:schemeClr val="dk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Foto: Lars Røraas</a:t>
              </a:r>
              <a:endParaRPr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17</a:t>
            </a:fld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525" y="2106474"/>
            <a:ext cx="1898000" cy="15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513" y="2309675"/>
            <a:ext cx="692075" cy="84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0" y="1214225"/>
            <a:ext cx="8520600" cy="9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latin typeface="Roboto Serif"/>
                <a:ea typeface="Roboto Serif"/>
                <a:cs typeface="Roboto Serif"/>
                <a:sym typeface="Roboto Serif"/>
              </a:rPr>
              <a:t>Speidernes landsleir 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358050"/>
            <a:ext cx="8520600" cy="1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o" sz="1500" b="1"/>
              <a:t>En historisk begivenhet!</a:t>
            </a:r>
            <a:endParaRPr sz="15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br>
              <a:rPr lang="no" sz="1500">
                <a:latin typeface="Source Sans 3 Medium"/>
                <a:ea typeface="Source Sans 3 Medium"/>
                <a:cs typeface="Source Sans 3 Medium"/>
                <a:sym typeface="Source Sans 3 Medium"/>
              </a:rPr>
            </a:br>
            <a:r>
              <a:rPr lang="no" sz="1500">
                <a:latin typeface="Source Sans 3 Medium"/>
                <a:ea typeface="Source Sans 3 Medium"/>
                <a:cs typeface="Source Sans 3 Medium"/>
                <a:sym typeface="Source Sans 3 Medium"/>
              </a:rPr>
              <a:t> Norges KFUK-KFUM-speidere og Norges speiderforbund går sammen om felles leir. Dette er den første leiren for alle speiderne i hele Norge, og det kommer til å bli den største landsleiren siden 80-tallet! </a:t>
            </a:r>
            <a:endParaRPr sz="1500"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3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18750" y="339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 b="1">
                <a:solidFill>
                  <a:srgbClr val="007079"/>
                </a:solidFill>
                <a:latin typeface="Roboto Serif"/>
                <a:ea typeface="Roboto Serif"/>
                <a:cs typeface="Roboto Serif"/>
                <a:sym typeface="Roboto Serif"/>
              </a:rPr>
              <a:t>For hvem?</a:t>
            </a:r>
            <a:endParaRPr sz="2800" b="1">
              <a:solidFill>
                <a:srgbClr val="00707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11700" y="11222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Speidere: 5.</a:t>
            </a: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–</a:t>
            </a: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10. Klasse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Rovere: 16</a:t>
            </a: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–</a:t>
            </a: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25 år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Maur: 16</a:t>
            </a: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–</a:t>
            </a: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25 år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Stab: 16+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Ledere 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Lederbarn 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Internasjonale gjester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St. Georgs G</a:t>
            </a: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ildene, </a:t>
            </a: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S</a:t>
            </a: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peidermuseet </a:t>
            </a: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og andre gjester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18750" y="1120575"/>
            <a:ext cx="416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rgbClr val="007079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12 000–15 000 deltakere</a:t>
            </a:r>
            <a:endParaRPr sz="2300">
              <a:solidFill>
                <a:srgbClr val="007079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t="16774" b="24981"/>
          <a:stretch/>
        </p:blipFill>
        <p:spPr>
          <a:xfrm>
            <a:off x="4572000" y="1120575"/>
            <a:ext cx="3999897" cy="34953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7691025" y="4614875"/>
            <a:ext cx="10863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Foto:  Lars Røraas</a:t>
            </a:r>
            <a:endParaRPr sz="9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4</a:t>
            </a:fld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242550" y="3598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 b="1">
                <a:solidFill>
                  <a:srgbClr val="007079"/>
                </a:solidFill>
                <a:latin typeface="Roboto Serif"/>
                <a:ea typeface="Roboto Serif"/>
                <a:cs typeface="Roboto Serif"/>
                <a:sym typeface="Roboto Serif"/>
              </a:rPr>
              <a:t>Hvorfor skal vi reise på leir? </a:t>
            </a:r>
            <a:endParaRPr sz="2800" b="1">
              <a:solidFill>
                <a:srgbClr val="00707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07500" y="15653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Haik for speidere og rovere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Program </a:t>
            </a: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med spennende aktiviteter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Rover- &amp; maurleir med eget program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Åpnings- og avslutningsleirbål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God leirmat</a:t>
            </a:r>
            <a:endParaRPr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Vakre omgivelser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</a:pP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Leirmerker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</a:pP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Nye venner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</a:pP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Minner for livet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3"/>
              <a:buChar char="●"/>
            </a:pPr>
            <a:r>
              <a:rPr lang="no">
                <a:latin typeface="Source Sans 3"/>
                <a:ea typeface="Source Sans 3"/>
                <a:cs typeface="Source Sans 3"/>
                <a:sym typeface="Source Sans 3"/>
              </a:rPr>
              <a:t>Fantastiske opplevelser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1342" r="22385"/>
          <a:stretch/>
        </p:blipFill>
        <p:spPr>
          <a:xfrm>
            <a:off x="4572000" y="1120575"/>
            <a:ext cx="3999898" cy="34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07500" y="1026575"/>
            <a:ext cx="3753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rgbClr val="007079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Mange gode grunner: </a:t>
            </a:r>
            <a:endParaRPr sz="2300">
              <a:solidFill>
                <a:srgbClr val="007079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7612350" y="4615975"/>
            <a:ext cx="11508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Foto: Lars Røraas</a:t>
            </a:r>
            <a:endParaRPr sz="9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5</a:t>
            </a:fld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127325" y="4054500"/>
            <a:ext cx="4705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5600">
                <a:latin typeface="Source Sans 3"/>
                <a:ea typeface="Source Sans 3"/>
                <a:cs typeface="Source Sans 3"/>
                <a:sym typeface="Source Sans 3"/>
              </a:rPr>
              <a:t>Sentralt på Østlandet</a:t>
            </a:r>
            <a:endParaRPr sz="5600"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82075" y="4064100"/>
            <a:ext cx="37242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  <a:highlight>
                  <a:srgbClr val="FFFFFF"/>
                </a:highlight>
                <a:latin typeface="Source Sans 3"/>
                <a:ea typeface="Source Sans 3"/>
                <a:cs typeface="Source Sans 3"/>
                <a:sym typeface="Source Sans 3"/>
              </a:rPr>
              <a:t>Vestre Toten veg 523, 2817 Gjøvik</a:t>
            </a: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8575"/>
          <a:stretch/>
        </p:blipFill>
        <p:spPr>
          <a:xfrm>
            <a:off x="817750" y="1018425"/>
            <a:ext cx="4218025" cy="30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11700" y="3545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 b="1">
                <a:solidFill>
                  <a:srgbClr val="007079"/>
                </a:solidFill>
                <a:latin typeface="Roboto Serif"/>
                <a:ea typeface="Roboto Serif"/>
                <a:cs typeface="Roboto Serif"/>
                <a:sym typeface="Roboto Serif"/>
              </a:rPr>
              <a:t>Hvor skal leiren være?</a:t>
            </a:r>
            <a:endParaRPr sz="2800" b="1">
              <a:solidFill>
                <a:srgbClr val="00707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175" y="1016700"/>
            <a:ext cx="2987295" cy="30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7259650" y="2199350"/>
            <a:ext cx="152100" cy="26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6</a:t>
            </a:fld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42550" y="3598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 b="1">
                <a:solidFill>
                  <a:srgbClr val="007079"/>
                </a:solidFill>
                <a:latin typeface="Roboto Serif"/>
                <a:ea typeface="Roboto Serif"/>
                <a:cs typeface="Roboto Serif"/>
                <a:sym typeface="Roboto Serif"/>
              </a:rPr>
              <a:t>Hvordan skal vi reise til leir? </a:t>
            </a:r>
            <a:endParaRPr sz="2800" b="1">
              <a:solidFill>
                <a:srgbClr val="00707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r="11142"/>
          <a:stretch/>
        </p:blipFill>
        <p:spPr>
          <a:xfrm>
            <a:off x="4796175" y="1249400"/>
            <a:ext cx="3966976" cy="29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7689900" y="4220500"/>
            <a:ext cx="21138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Foto: CF Salicath</a:t>
            </a:r>
            <a:endParaRPr sz="9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242550" y="1287850"/>
            <a:ext cx="3903600" cy="2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løpet av to dager skal mellom 12 000-15 000 deltaker reise til Gjøvik. Da er det viktig at reisemåten er godt planlagt.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Leiren ønsker å ha stort fokus på bærekraftige løsninger, vi oppfordrer derfor til å benytte seg av kollektivt eller gå sammen flere grupper og leie en buss.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Mulighetene er mange!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 b="1"/>
              <a:t>Obs!</a:t>
            </a:r>
            <a:r>
              <a:rPr lang="no"/>
              <a:t> Leirområdet har begrenset med plass for parkering. Helt nødvendig transport prioriteres.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64300"/>
            <a:ext cx="700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100" b="1">
                <a:latin typeface="Roboto Serif"/>
                <a:ea typeface="Roboto Serif"/>
                <a:cs typeface="Roboto Serif"/>
                <a:sym typeface="Roboto Serif"/>
              </a:rPr>
              <a:t>Noen mål for landsleir 2025</a:t>
            </a:r>
            <a:endParaRPr sz="3100" b="1">
              <a:solidFill>
                <a:schemeClr val="accent3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accent3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Rammen for leiren er friluftsliv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7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311700" y="1384550"/>
            <a:ext cx="8394600" cy="3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Landsleiren skal være en felles leir for speidere i Speiderne i Norges medlemsforbund, det vil si Norges KFUK-KFUM-speidere og Norges speiderforbund. Landsleiren skal bidra til å utvikle samarbeidet mellom forbundene og til at man blir bedre kjent med hverandre.</a:t>
            </a: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Friluftsliv skal være rammen for leiren.</a:t>
            </a: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Landsleiren skal ha et program som er lagt opp slik at det gir et aktivt, utviklende og variert tilbud til speidere, rovere og ledere.</a:t>
            </a: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Source Sans 3"/>
              <a:buChar char="●"/>
            </a:pPr>
            <a:r>
              <a:rPr lang="no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Programmet skal bygges opp av elementer fra begge forbunds programmer. Leiren skal være en arena for å prøve ut eksisterende og nye programaktiviteter.</a:t>
            </a:r>
            <a:endParaRPr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solidFill>
                <a:srgbClr val="595959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64300"/>
            <a:ext cx="700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100" b="1">
                <a:latin typeface="Roboto Serif"/>
                <a:ea typeface="Roboto Serif"/>
                <a:cs typeface="Roboto Serif"/>
                <a:sym typeface="Roboto Serif"/>
              </a:rPr>
              <a:t>Noen mål for landsleir 2025</a:t>
            </a:r>
            <a:endParaRPr sz="3100" b="1">
              <a:solidFill>
                <a:schemeClr val="accent3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chemeClr val="accent3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Rammen for leiren er friluftsliv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8</a:t>
            </a:fld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311700" y="1384550"/>
            <a:ext cx="8862600" cy="3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Source Sans 3"/>
              <a:buChar char="●"/>
            </a:pPr>
            <a: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Landsleiren skal ha en helhetlig miljø- og bærekraftsplan.</a:t>
            </a: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Source Sans 3"/>
              <a:buChar char="●"/>
            </a:pPr>
            <a: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Landsleiren skal være en inspirasjon for speidere, rovere, ledere og stabsmedlemmer. Den skal legge til rette for utøvelse av ungt lederskap. </a:t>
            </a:r>
            <a:b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</a:b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Source Sans 3"/>
              <a:buChar char="●"/>
            </a:pPr>
            <a: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Alle skal føle seg trygge og ivaretatt, og ha en god opplevelse.</a:t>
            </a:r>
            <a:b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</a:b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Source Sans 3"/>
              <a:buChar char="●"/>
            </a:pPr>
            <a: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Det skal legges vekt på å feire den frivillige innsatsen som legges ned i forbindelse med landsleiren.</a:t>
            </a:r>
            <a:b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</a:b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Source Sans 3"/>
              <a:buChar char="●"/>
            </a:pPr>
            <a:r>
              <a:rPr lang="no" sz="1500">
                <a:solidFill>
                  <a:srgbClr val="595959"/>
                </a:solidFill>
                <a:latin typeface="Source Sans 3"/>
                <a:ea typeface="Source Sans 3"/>
                <a:cs typeface="Source Sans 3"/>
                <a:sym typeface="Source Sans 3"/>
              </a:rPr>
              <a:t>Landsleiren skal være åpen, inkluderende og mangfoldig, og invitere til internasjonal deltagelse.</a:t>
            </a: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109375"/>
            <a:ext cx="6865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koster det å være med på leir?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9</a:t>
            </a:fld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11700" y="865075"/>
            <a:ext cx="78828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o" b="1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Leiravgiften dekker mat, aktiviteter og opphold under leiren. Transport til og fra leir kommer i tillegg. Under er de ulike satsene. Grupper og kretser kan ha egne støtteordninger som gir lavere leiravgift.</a:t>
            </a:r>
            <a:endParaRPr sz="1800"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832225" y="4595625"/>
            <a:ext cx="79620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graphicFrame>
        <p:nvGraphicFramePr>
          <p:cNvPr id="132" name="Google Shape;132;p21"/>
          <p:cNvGraphicFramePr/>
          <p:nvPr/>
        </p:nvGraphicFramePr>
        <p:xfrm>
          <a:off x="786675" y="186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{0DFF30BF-D2C0-49AF-BE3A-60D90186B55E}</a:tableStyleId>
              </a:tblPr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Speider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3 500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Leder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3 500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Rover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3 500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Stab/Maur ordinær</a:t>
                      </a:r>
                      <a:b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</a:b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- </a:t>
                      </a:r>
                      <a:r>
                        <a:rPr lang="no" sz="1000">
                          <a:solidFill>
                            <a:srgbClr val="1D1D1D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Stab/maur ordinær er stab under selve leiruka. Kan kombineres med arbeidsleir/maur uken </a:t>
                      </a:r>
                      <a:r>
                        <a:rPr lang="no" sz="1000" i="1">
                          <a:solidFill>
                            <a:srgbClr val="1D1D1D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før </a:t>
                      </a:r>
                      <a:r>
                        <a:rPr lang="no" sz="1000">
                          <a:solidFill>
                            <a:srgbClr val="1D1D1D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og/eller uken </a:t>
                      </a:r>
                      <a:r>
                        <a:rPr lang="no" sz="1000" i="1">
                          <a:solidFill>
                            <a:srgbClr val="1D1D1D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etter </a:t>
                      </a:r>
                      <a:r>
                        <a:rPr lang="no" sz="1000">
                          <a:solidFill>
                            <a:srgbClr val="1D1D1D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leir.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2 450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Lederrabatt *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0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-Rabatt for en leder per 10. deltaker som deltar fra gruppa</a:t>
                      </a:r>
                      <a:endParaRPr sz="10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2 450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Arbeidsleir/maur 1 uke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2 625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3" name="Google Shape;133;p21"/>
          <p:cNvGraphicFramePr/>
          <p:nvPr/>
        </p:nvGraphicFramePr>
        <p:xfrm>
          <a:off x="4264825" y="186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{0DFF30BF-D2C0-49AF-BE3A-60D90186B55E}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Arbeidsleir/maur 2 uker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1 750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Arbeidsleir/maur alle ukene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 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Husstandssats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0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-Pris fra og med andre påmeldte husstandsmedlem</a:t>
                      </a:r>
                      <a:endParaRPr sz="10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2 450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Lederbarn i skolealder (1.–4. trinn)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1 750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Lederbarn under skolealder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0 kr</a:t>
                      </a:r>
                      <a:endParaRPr sz="1100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peidernes landsleir presentasjon">
  <a:themeElements>
    <a:clrScheme name="Simple Light">
      <a:dk1>
        <a:srgbClr val="1D1D1D"/>
      </a:dk1>
      <a:lt1>
        <a:srgbClr val="FFFFFF"/>
      </a:lt1>
      <a:dk2>
        <a:srgbClr val="007079"/>
      </a:dk2>
      <a:lt2>
        <a:srgbClr val="EEEEEE"/>
      </a:lt2>
      <a:accent1>
        <a:srgbClr val="E74C39"/>
      </a:accent1>
      <a:accent2>
        <a:srgbClr val="FFC845"/>
      </a:accent2>
      <a:accent3>
        <a:srgbClr val="ABC380"/>
      </a:accent3>
      <a:accent4>
        <a:srgbClr val="AA2D2A"/>
      </a:accent4>
      <a:accent5>
        <a:srgbClr val="F9E08E"/>
      </a:accent5>
      <a:accent6>
        <a:srgbClr val="69813C"/>
      </a:accent6>
      <a:hlink>
        <a:srgbClr val="0070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Macintosh PowerPoint</Application>
  <PresentationFormat>Skjermfremvisning (16:9)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Roboto Serif SemiBold</vt:lpstr>
      <vt:lpstr>Roboto Serif ExtraBold</vt:lpstr>
      <vt:lpstr>Source Sans 3</vt:lpstr>
      <vt:lpstr>Source Sans 3 Medium</vt:lpstr>
      <vt:lpstr>Roboto Serif</vt:lpstr>
      <vt:lpstr>Roboto Serif Medium</vt:lpstr>
      <vt:lpstr>Arial</vt:lpstr>
      <vt:lpstr>Speidernes landsleir presentasjon</vt:lpstr>
      <vt:lpstr>PowerPoint-presentasjon</vt:lpstr>
      <vt:lpstr>Speidernes landsleir </vt:lpstr>
      <vt:lpstr>PowerPoint-presentasjon</vt:lpstr>
      <vt:lpstr>PowerPoint-presentasjon</vt:lpstr>
      <vt:lpstr>PowerPoint-presentasjon</vt:lpstr>
      <vt:lpstr>PowerPoint-presentasjon</vt:lpstr>
      <vt:lpstr>Noen mål for landsleir 2025 Rammen for leiren er friluftsliv</vt:lpstr>
      <vt:lpstr>Noen mål for landsleir 2025 Rammen for leiren er friluftsliv</vt:lpstr>
      <vt:lpstr>Hva koster det å være med på leir?</vt:lpstr>
      <vt:lpstr>Hvordan melder vi oss på?</vt:lpstr>
      <vt:lpstr>Hva er landsleir? </vt:lpstr>
      <vt:lpstr>I hjertet av leiren - torget</vt:lpstr>
      <vt:lpstr>Internasjonale speidere</vt:lpstr>
      <vt:lpstr>Bli klare for leir med forhåndsoppgaver</vt:lpstr>
      <vt:lpstr>Bli med og test leirmenyen!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Ivar Anton Nøttestad</cp:lastModifiedBy>
  <cp:revision>1</cp:revision>
  <dcterms:modified xsi:type="dcterms:W3CDTF">2024-11-20T22:02:34Z</dcterms:modified>
</cp:coreProperties>
</file>